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7" r:id="rId2"/>
    <p:sldId id="298" r:id="rId3"/>
    <p:sldId id="278" r:id="rId4"/>
    <p:sldId id="285" r:id="rId5"/>
    <p:sldId id="286" r:id="rId6"/>
    <p:sldId id="287" r:id="rId7"/>
    <p:sldId id="288" r:id="rId8"/>
    <p:sldId id="289" r:id="rId9"/>
    <p:sldId id="263" r:id="rId10"/>
    <p:sldId id="281" r:id="rId11"/>
    <p:sldId id="291" r:id="rId12"/>
    <p:sldId id="294" r:id="rId13"/>
    <p:sldId id="277" r:id="rId14"/>
    <p:sldId id="292" r:id="rId15"/>
    <p:sldId id="301" r:id="rId16"/>
    <p:sldId id="293" r:id="rId17"/>
    <p:sldId id="297" r:id="rId18"/>
    <p:sldId id="295" r:id="rId19"/>
    <p:sldId id="296" r:id="rId20"/>
    <p:sldId id="302" r:id="rId21"/>
    <p:sldId id="282" r:id="rId22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2" autoAdjust="0"/>
    <p:restoredTop sz="92691" autoAdjust="0"/>
  </p:normalViewPr>
  <p:slideViewPr>
    <p:cSldViewPr>
      <p:cViewPr varScale="1">
        <p:scale>
          <a:sx n="81" d="100"/>
          <a:sy n="81" d="100"/>
        </p:scale>
        <p:origin x="148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5EDBC-F4C9-45A2-91D9-40084B22B48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6368-CAEF-4627-BBB2-E8EBAFD8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6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1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9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72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38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66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8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5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3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3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8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1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6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1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53C0-9E4B-4C8F-963E-75B4D64575E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9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youcontrol.market/zabudovnyky/41.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vvyk.dp.ua" TargetMode="External"/><Relationship Id="rId2" Type="http://schemas.openxmlformats.org/officeDocument/2006/relationships/hyperlink" Target="mailto:vesr_zhv@i.u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hv.dp.gov.ua/rishennya-gromadi/pro-vstanovlennia-stavok-orendnoi-platy-za-korystuvannia-zemelnymy-diliankamy-ta-stavok-platy-za-servitutne-korystuvannia-zemelnymy-diliankamy-na-terytorii-zhovtovodskoi-miskoi-terytorialno-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04856" cy="4824536"/>
          </a:xfrm>
        </p:spPr>
        <p:txBody>
          <a:bodyPr>
            <a:noAutofit/>
          </a:bodyPr>
          <a:lstStyle/>
          <a:p>
            <a:pPr algn="r"/>
            <a:r>
              <a:rPr lang="uk-UA" sz="7300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Інвестиційний </a:t>
            </a:r>
            <a:r>
              <a:rPr lang="uk-UA" sz="7300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профіль </a:t>
            </a:r>
            <a:r>
              <a:rPr lang="uk-UA" sz="5900" dirty="0">
                <a:latin typeface="Arial Narrow" pitchFamily="34" charset="0"/>
                <a:cs typeface="Aharoni" pitchFamily="2" charset="-79"/>
              </a:rPr>
              <a:t/>
            </a:r>
            <a:br>
              <a:rPr lang="uk-UA" sz="5900" dirty="0">
                <a:latin typeface="Arial Narrow" pitchFamily="34" charset="0"/>
                <a:cs typeface="Aharoni" pitchFamily="2" charset="-79"/>
              </a:rPr>
            </a:br>
            <a:r>
              <a:rPr lang="uk-UA" sz="5900" dirty="0" err="1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Жовтоводської</a:t>
            </a:r>
            <a:r>
              <a:rPr lang="uk-UA" sz="5900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             міської</a:t>
            </a:r>
            <a:r>
              <a:rPr lang="uk-UA" sz="5900" b="1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 </a:t>
            </a:r>
            <a:br>
              <a:rPr lang="uk-UA" sz="5900" b="1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</a:br>
            <a:r>
              <a:rPr lang="uk-UA" sz="5900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територіальної</a:t>
            </a:r>
            <a:r>
              <a:rPr lang="uk-UA" sz="5900" b="1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 </a:t>
            </a:r>
            <a:r>
              <a:rPr lang="uk-UA" sz="59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громади</a:t>
            </a:r>
          </a:p>
        </p:txBody>
      </p:sp>
    </p:spTree>
    <p:extLst>
      <p:ext uri="{BB962C8B-B14F-4D97-AF65-F5344CB8AC3E}">
        <p14:creationId xmlns:p14="http://schemas.microsoft.com/office/powerpoint/2010/main" val="1413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16496"/>
            <a:ext cx="76683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  <a:t>Найбільші промислові підприємства: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37811"/>
              </p:ext>
            </p:extLst>
          </p:nvPr>
        </p:nvGraphicFramePr>
        <p:xfrm>
          <a:off x="1187624" y="1196752"/>
          <a:ext cx="7632847" cy="4896545"/>
        </p:xfrm>
        <a:graphic>
          <a:graphicData uri="http://schemas.openxmlformats.org/drawingml/2006/table">
            <a:tbl>
              <a:tblPr/>
              <a:tblGrid>
                <a:gridCol w="1978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71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Назва підприємства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Розташування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Продукция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57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ДП «СХІД ГЗК"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Україна, </a:t>
                      </a:r>
                    </a:p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Дніпропетровська обл.,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200" i="0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Кам’янський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 Жовті Води, 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вул. </a:t>
                      </a:r>
                      <a:r>
                        <a:rPr lang="uk-UA" sz="1200" i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Олеся Гончара, 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видобуток та переробка уранових руд;</a:t>
                      </a:r>
                    </a:p>
                    <a:p>
                      <a:pPr lvl="0"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виробництво сірчаної кислоти;</a:t>
                      </a:r>
                    </a:p>
                    <a:p>
                      <a:pPr lvl="0"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виробництво гірничо-шахтного устаткування та приладів, запчастин до гірничошахтного устаткування;</a:t>
                      </a:r>
                    </a:p>
                    <a:p>
                      <a:pPr lvl="0"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випуск науково-технічної продукції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70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Товариство з обмеженою відповідальністю «</a:t>
                      </a:r>
                      <a:r>
                        <a:rPr lang="uk-UA" sz="1200" b="1" kern="1200" noProof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Білмакс</a:t>
                      </a:r>
                      <a:r>
                        <a:rPr lang="uk-UA" sz="1200" b="1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Україна, </a:t>
                      </a:r>
                    </a:p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Дніпропетровська обл.,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200" i="0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Кам’янський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 Жовті Води,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вулиця  Заводська, 1/9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виробництво електророзподільної та контрольної апаратури;</a:t>
                      </a:r>
                    </a:p>
                    <a:p>
                      <a:pPr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виробництво контрольно-вимірювальних приладів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70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Товариство з обмеженою відповідальністю «Гарант </a:t>
                      </a:r>
                      <a:r>
                        <a:rPr lang="uk-UA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Метиз</a:t>
                      </a: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Інвест</a:t>
                      </a: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uk-UA" sz="12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Україна, 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uk-UA" sz="1200" i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Дніпропетровська 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обл.,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 </a:t>
                      </a:r>
                      <a:r>
                        <a:rPr lang="ru-RU" sz="120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Дніпро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Моссаковського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Володимира</a:t>
                      </a:r>
                      <a:endParaRPr lang="uk-UA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виробництво </a:t>
                      </a:r>
                      <a:r>
                        <a:rPr lang="uk-UA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метизної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продукції, а саме: дроту сталевого низьковуглецевого (основний продукт компанії), дроту для господарсько-побутових потреб (створений за унікальною технологією), дроту вуглецевого сталевого</a:t>
                      </a:r>
                      <a:endParaRPr lang="uk-UA" sz="12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08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Товариство з обмеженою відповідальністю «Науково-виробниче підприємство «</a:t>
                      </a:r>
                      <a:r>
                        <a:rPr lang="uk-UA" sz="1200" b="1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Тетра</a:t>
                      </a:r>
                      <a:r>
                        <a:rPr lang="uk-UA" sz="1200" b="1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uk-UA" sz="12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Україна, </a:t>
                      </a:r>
                    </a:p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Дніпропетровська обл.,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200" i="0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Кам’янський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 Жовті Води,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вулиця Франка, 2</a:t>
                      </a:r>
                      <a:endParaRPr lang="uk-UA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-виробництво електророзподільної та контрольної апаратури;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виробництво контрольно-вимірювальних приладів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дослідження і розробки в галузі природничих та технічних наук</a:t>
                      </a:r>
                      <a:endParaRPr lang="uk-UA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59832" y="31102"/>
            <a:ext cx="48965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Промисловість</a:t>
            </a:r>
            <a:endParaRPr lang="ru-RU" sz="3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9" y="612085"/>
            <a:ext cx="70567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Найбільші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сільськогосподарські підприємства: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46579"/>
              </p:ext>
            </p:extLst>
          </p:nvPr>
        </p:nvGraphicFramePr>
        <p:xfrm>
          <a:off x="1187624" y="1258417"/>
          <a:ext cx="7488832" cy="4674496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04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№ з/п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Назва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підприємства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Розташування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Земельний банк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Продукция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4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uk-UA" sz="1200" b="0" i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uk-UA" sz="12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СПП «ВІЗА-АГРО»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Дніпропетровська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обл.,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Води, 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бульвар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будинок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49А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4770 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горох, кукурудза, пшениця, соняшник,</a:t>
                      </a:r>
                      <a:r>
                        <a:rPr lang="uk-UA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ячмінь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664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uk-UA" sz="1200" b="0" i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lang="uk-UA" sz="12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 «ВІКТОРІЯ»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Дніпропетровська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обл.,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місто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Жовті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Води, 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бульвар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Свободи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будинок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1038 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горох,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кукурудза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пшениця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соняшник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ячмінь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55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</a:pPr>
                      <a:endParaRPr lang="uk-UA" sz="12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Товариство</a:t>
                      </a: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 </a:t>
                      </a:r>
                      <a:r>
                        <a:rPr lang="ru-RU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обмеженою</a:t>
                      </a: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відповідальністю</a:t>
                      </a: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"ДНІПРО-ГІБРИД"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52180,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Дніпропетровська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обл., с. 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Мар’янівка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Миру, буд.4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розведення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свиней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633976"/>
                  </a:ext>
                </a:extLst>
              </a:tr>
              <a:tr h="10377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ПСП «ДЕМЕТРА»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52207,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Дніпропетровська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обл.,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Води,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Героїв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Чорнобиля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будинок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47А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 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пшениця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соняшник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ячмінь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9" y="0"/>
            <a:ext cx="70567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Сільське господарство</a:t>
            </a:r>
            <a:endParaRPr lang="ru-RU" sz="3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709744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chemeClr val="accent5">
                    <a:lumMod val="50000"/>
                  </a:schemeClr>
                </a:solidFill>
              </a:rPr>
              <a:t>Представники сфери будівництва:</a:t>
            </a:r>
            <a:endParaRPr lang="uk-UA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02520"/>
              </p:ext>
            </p:extLst>
          </p:nvPr>
        </p:nvGraphicFramePr>
        <p:xfrm>
          <a:off x="1043609" y="1412776"/>
          <a:ext cx="7776862" cy="4525806"/>
        </p:xfrm>
        <a:graphic>
          <a:graphicData uri="http://schemas.openxmlformats.org/drawingml/2006/table">
            <a:tbl>
              <a:tblPr/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1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№ з/п</a:t>
                      </a:r>
                      <a:endParaRPr lang="uk-UA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Назва </a:t>
                      </a:r>
                      <a:r>
                        <a:rPr lang="uk-UA" sz="1300" b="1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суб</a:t>
                      </a:r>
                      <a:r>
                        <a:rPr lang="en-US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’</a:t>
                      </a:r>
                      <a:r>
                        <a:rPr lang="uk-UA" sz="1300" b="1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єкта</a:t>
                      </a:r>
                      <a:r>
                        <a:rPr lang="uk-UA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господарювання</a:t>
                      </a:r>
                      <a:endParaRPr lang="uk-UA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Вид діяльності</a:t>
                      </a:r>
                      <a:endParaRPr lang="uk-UA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993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uk-UA" sz="1300" b="0" i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uk-UA" sz="13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uk-UA" sz="1300" b="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ПРИВАТНЕ ПІДПРИЄМСТВО </a:t>
                      </a:r>
                      <a:r>
                        <a:rPr lang="uk-UA" sz="1300" b="0" i="0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ПІДПРИЄМСТВО</a:t>
                      </a:r>
                      <a:r>
                        <a:rPr lang="uk-UA" sz="1300" b="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МАТЕРІАЛЬНО-ТЕХНІЧНОГО ЗАБЕЗПЕЧЕННЯ "БУД-СЕРВІС"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Неспеціалізована</a:t>
                      </a:r>
                      <a:r>
                        <a:rPr lang="uk-UA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оптова торгівля</a:t>
                      </a:r>
                      <a:endParaRPr lang="uk-UA" sz="12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 інших споруд, </a:t>
                      </a:r>
                      <a:r>
                        <a:rPr lang="uk-UA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н.в.і.у</a:t>
                      </a:r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Розвідувальне буріння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endParaRPr lang="uk-UA" sz="12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89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uk-UA" sz="13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uk-UA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uk-UA" sz="13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ФОП БОЙЧЕНКО ІГОР ВАСИЛЬОВИЧ</a:t>
                      </a:r>
                      <a:endParaRPr lang="uk-UA" sz="13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житлових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нежитлових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будівель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/>
                      </a:r>
                      <a:b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</a:br>
                      <a:endParaRPr lang="uk-UA" sz="12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77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uk-UA" sz="13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uk-UA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uk-UA" sz="13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ФОП САВЕЛЬЄВ АНДРІЙ АНДРІЙОВИЧ</a:t>
                      </a:r>
                      <a:endParaRPr lang="uk-UA" sz="13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 житлових і нежитлових будівель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Знесення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Підготовчі роботи на будівельному майданчику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Електромонтажні роботи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Монтаж водопровідних мереж, систем опалення та кондиціонування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Інші будівельно-монтажні роботи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Штукатурні роботи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Установлення столярних виробів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Покриття підлоги й облицювання стін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Малярні роботи та скління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Інші роботи із завершення будівництва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Покрівельні роботи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2725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31102"/>
            <a:ext cx="70974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Будівництво</a:t>
            </a:r>
            <a:endParaRPr lang="ru-RU" sz="3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48526"/>
            <a:ext cx="43924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Туризм</a:t>
            </a:r>
            <a:endParaRPr lang="ru-RU" sz="3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24744"/>
            <a:ext cx="7560840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Природно-заповідний фонд на території громади</a:t>
            </a:r>
          </a:p>
          <a:p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     відсутній</a:t>
            </a:r>
          </a:p>
          <a:p>
            <a:endParaRPr lang="uk-UA" sz="1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Пам'ятки архітектури на території </a:t>
            </a:r>
            <a:r>
              <a:rPr lang="uk-UA" b="1" dirty="0" smtClean="0"/>
              <a:t>громади</a:t>
            </a:r>
          </a:p>
          <a:p>
            <a:pPr marL="285750" indent="-285750" algn="just">
              <a:lnSpc>
                <a:spcPts val="1500"/>
              </a:lnSpc>
              <a:buFont typeface="Courier New" panose="02070309020205020404" pitchFamily="49" charset="0"/>
              <a:buChar char="o"/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Палац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культури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(або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«Центр народної культури та дозвілля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 був побудований в 1957 році. З огляду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унікальність Палацу культури в Жовтих Водах, в 1985 році він був включений в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список архітектурних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пам'яток Дніпропетровської області.</a:t>
            </a:r>
          </a:p>
          <a:p>
            <a:endParaRPr lang="uk-UA" sz="1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Туристична інфраструктура:  </a:t>
            </a:r>
            <a:endParaRPr lang="uk-UA" b="1" dirty="0" smtClean="0"/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пам’ятник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героям визвольної війни 1648-1654 років; 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КЗК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«Палац культури»; 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КЗК «Міський історичний музей»; </a:t>
            </a: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готелі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Розроблено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карту мандрівник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endParaRPr lang="uk-UA" sz="13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Зони </a:t>
            </a:r>
            <a:r>
              <a:rPr lang="uk-UA" b="1" dirty="0"/>
              <a:t>рекреації та </a:t>
            </a:r>
            <a:r>
              <a:rPr lang="uk-UA" b="1" dirty="0" smtClean="0"/>
              <a:t>відпочинку</a:t>
            </a: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Дитячий парк»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вул.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Авангардна,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56. Площа –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69942,0 </a:t>
            </a:r>
            <a:r>
              <a:rPr lang="uk-UA" sz="13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«Парк Слави»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вул. Героїв України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вул. Європейська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– Бульвар Свободи. Площа – 204098,0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Сквер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«Надія»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(вул. Авангардна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Площа – 46000,0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Парк ІІ-го мікрорайону</a:t>
            </a:r>
          </a:p>
        </p:txBody>
      </p:sp>
    </p:spTree>
    <p:extLst>
      <p:ext uri="{BB962C8B-B14F-4D97-AF65-F5344CB8AC3E}">
        <p14:creationId xmlns:p14="http://schemas.microsoft.com/office/powerpoint/2010/main" val="12905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60648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Стратегічні </a:t>
            </a:r>
            <a:r>
              <a:rPr lang="uk-UA" sz="3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напрямки розвитку </a:t>
            </a:r>
            <a:endParaRPr lang="uk-UA" sz="33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33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Жовтоводської</a:t>
            </a:r>
            <a:r>
              <a:rPr lang="uk-UA" sz="33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МТГ</a:t>
            </a:r>
            <a:endParaRPr lang="ru-RU" sz="3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72816"/>
            <a:ext cx="762467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Громада збалансованого економічного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 та енергетичної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</a:p>
          <a:p>
            <a:endPara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Громада комфортних та безпечних умов проживання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100" dirty="0"/>
          </a:p>
          <a:p>
            <a:endParaRPr lang="uk-UA" sz="21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врядування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54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648072"/>
          </a:xfrm>
        </p:spPr>
        <p:txBody>
          <a:bodyPr>
            <a:noAutofit/>
          </a:bodyPr>
          <a:lstStyle/>
          <a:p>
            <a:pPr algn="ctr"/>
            <a:r>
              <a:rPr lang="uk-UA" sz="3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ІНВЕСТИЦІЙНА ДІЯЛЬНІСТЬ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488832" cy="576064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промоції інвестиційного потенціалу громади проводяться наради та офіційні зустрічі керівництва з потенційними інвесторами, іноземними та вітчизняними установами. Міська влада співпрацює з великою кількістю благодійних фондів, громадськими організаціями, товариствами та ін. з різних напрямків. Зокрема левова частка співпраці припадає на </a:t>
            </a:r>
            <a:r>
              <a:rPr lang="uk-UA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 та соціальний напрямок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Триває 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плідна співпраця </a:t>
            </a:r>
            <a:r>
              <a:rPr lang="uk-UA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Жовтоводської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МТГ з </a:t>
            </a:r>
            <a:r>
              <a:rPr lang="uk-UA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Німеччиною (регіоном </a:t>
            </a:r>
            <a:r>
              <a:rPr lang="uk-UA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Гохтаунускрайз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з якою 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підписано </a:t>
            </a:r>
            <a:r>
              <a:rPr lang="uk-UA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про партнерство та співробітництво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Завдячуючи такій співпраці, в рамках договору, 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отриманої допомоги, відбуваються онлайн і </a:t>
            </a:r>
            <a:r>
              <a:rPr lang="uk-UA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зустрічі, спрямовані 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поглиблення дружніх відносин з іноземною 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державою та 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 досвідом. 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Підписано </a:t>
            </a:r>
            <a:r>
              <a:rPr lang="uk-UA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меморандуми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 з </a:t>
            </a:r>
            <a:r>
              <a:rPr lang="uk-UA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Карітас</a:t>
            </a:r>
            <a:r>
              <a:rPr lang="uk-UA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України» та «</a:t>
            </a:r>
            <a:r>
              <a:rPr lang="uk-UA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Карітас</a:t>
            </a:r>
            <a:r>
              <a:rPr lang="uk-UA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Кам’янське</a:t>
            </a:r>
            <a:r>
              <a:rPr lang="uk-UA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стало важливим кроком у дієвій співпраці та збільшенні можливостей реалізації ініціатив та </a:t>
            </a:r>
            <a:r>
              <a:rPr lang="uk-UA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спрямованих на підтримку соціально – незахищених категорій населення 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громади.</a:t>
            </a:r>
            <a:endParaRPr lang="uk-UA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співрацю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благодійною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Східна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Європа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EGAP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електронне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урядування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підзвітності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EGAP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)",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фінансується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Урядом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Швейцарської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Конфедерації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Швейцарську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агенцію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SDC)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Угоди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Урядом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Урядом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Швейцарської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Конфедерації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2025-2028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взаєморозуміння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БФ "</a:t>
            </a: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єр</a:t>
            </a: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Уржанс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Інтернаціональ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вразливих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6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 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партнери продовжують допомагати </a:t>
            </a:r>
            <a:r>
              <a:rPr lang="uk-UA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Жовтоводській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громаді, надаючи щоразу неоціненну допомогу не тільки у поповненні матеріально-технічної бази, а й в отриманні досвіду щодо покращення соціально – економічного життя громади.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5088" y="116632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Інвестиційні пропозиції </a:t>
            </a:r>
            <a:r>
              <a:rPr lang="uk-UA" sz="29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Жовтоводської</a:t>
            </a:r>
            <a:r>
              <a:rPr lang="uk-UA" sz="2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9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МТГ</a:t>
            </a:r>
            <a:endParaRPr lang="ru-RU" sz="2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836711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Земельні ділянки</a:t>
            </a:r>
            <a:endParaRPr lang="uk-UA" b="1" dirty="0"/>
          </a:p>
          <a:p>
            <a:endParaRPr lang="ru-RU" b="1" strike="sngStrike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1188"/>
              </p:ext>
            </p:extLst>
          </p:nvPr>
        </p:nvGraphicFramePr>
        <p:xfrm>
          <a:off x="899592" y="1412774"/>
          <a:ext cx="7848871" cy="448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/>
                      <a:endParaRPr lang="uk-UA" sz="11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uk-UA" sz="11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uk-UA" sz="11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Місцезнаходження. Кадастровий номер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Цільове призначення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Власник. Тип ділянки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Механізм співробітництва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Площа, га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Район колишнього УАТ </a:t>
                      </a:r>
                      <a:r>
                        <a:rPr lang="uk-UA" sz="1200" kern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ЖУБу</a:t>
                      </a: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промислове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Землі промислового призначення,  транспорту, зв'язку, енергетики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</a:t>
                      </a: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оренди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145,8-160,0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00511"/>
                  </a:ext>
                </a:extLst>
              </a:tr>
              <a:tr h="663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Провулок Монтажний, 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промислове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Землі промислового призначення,  транспорту, зв'язку, енергетики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оренди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Вулиця Промислова,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промислове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Землі промислового призначення,  транспорту, зв'язку, енергетики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оренди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0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Вулиця Промислова, 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промислове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Землі промислового призначення,  транспорту, зв'язку, енергетики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оренди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0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Вулиця Промислова, 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промислове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Землі промислового призначення,  транспорту, зв'язку, енергетики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оренди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0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Вулиця Грушевського, 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житлове будівництво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b="0" i="0" kern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Землі житлової та громадської забудови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оренди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uk-UA" sz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3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20688"/>
            <a:ext cx="72728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300" b="1" dirty="0"/>
              <a:t>Земельні ділянки комунальних підприємств</a:t>
            </a:r>
            <a:r>
              <a:rPr lang="uk-UA" b="1" dirty="0" smtClean="0"/>
              <a:t>: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22392"/>
              </p:ext>
            </p:extLst>
          </p:nvPr>
        </p:nvGraphicFramePr>
        <p:xfrm>
          <a:off x="1331640" y="1484784"/>
          <a:ext cx="756084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537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uk-UA" sz="1100" b="1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uk-UA" sz="1100" b="1" kern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№</a:t>
                      </a:r>
                      <a:endParaRPr lang="uk-UA" sz="1100" b="1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100" b="1" kern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Місцезнаходження. Кадастровий номер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100" b="1" kern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Цільове призначення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100" b="1" kern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Власник. Тип ділянки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Механізм співробітництва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Площа, га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 (в 500 метрах на захід від північно – західної окраїни міста Жовті Води)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/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Віддаленість від річки Зелена – 5 км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/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Віддаленість від річки Інгулець – 21км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землі комунальної власності  промислового призначення, загального користування, відведені для цілей поводження з відходами</a:t>
                      </a: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КП «Виробниче житлово- ремонтно- експлуатаційне об’єднання»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Жовтоводської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міської ради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Тип ділянки: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золовідвал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Оренда: довгострокова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Напрямок використання: на розсуд орендаря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37,0856 га</a:t>
                      </a: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0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632848" cy="64807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3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Вільні о</a:t>
            </a:r>
            <a:r>
              <a:rPr lang="uk-UA" sz="3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б'єкти нерухомості </a:t>
            </a:r>
            <a:r>
              <a:rPr lang="uk-UA" sz="27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(аркуш 1):</a:t>
            </a:r>
            <a:r>
              <a:rPr lang="uk-UA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uk-UA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70914"/>
              </p:ext>
            </p:extLst>
          </p:nvPr>
        </p:nvGraphicFramePr>
        <p:xfrm>
          <a:off x="1259631" y="1124745"/>
          <a:ext cx="7632850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688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№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Короткий опис. Кадастровий номер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Площа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Можливе використання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Механізм співробітництва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Адреса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529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Майновий комплекс колишньої СШ №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(включає будівлю школи, тир, майстерню, котельню, огорожу, спортивну інфраструктуру</a:t>
                      </a:r>
                      <a:r>
                        <a:rPr lang="uk-UA" sz="1200" i="1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тощо</a:t>
                      </a: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2222,5 / 17557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Крім небезпечних та шкідливих виробництв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оренди,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викупу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вул. Зелена, 28а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529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Майновий комплекс колишньої загальноосвітньої школи для дітей з вадами розумового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розвитку</a:t>
                      </a:r>
                    </a:p>
                    <a:p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(основна споруда, сараї, прохідна будка, металева огорожа)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2048,5 / 17025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Крім небезпечних та шкідливих виробництв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оренди,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викупу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вул. Будівельників, 17а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34288"/>
                  </a:ext>
                </a:extLst>
              </a:tr>
              <a:tr h="856883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Майновий комплекс колишнього дитячого будинку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1004,2/ 9359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Крім небезпечних та шкідливих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виробництв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оренди,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викупу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вул. Козацької Слави, 15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91181"/>
                  </a:ext>
                </a:extLst>
              </a:tr>
              <a:tr h="921766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Майновий комплекс колишнього ДНЗ №33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1229,5/1010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Крім небезпечних та шкідливих виробництв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оренди,</a:t>
                      </a:r>
                    </a:p>
                    <a:p>
                      <a:pPr marL="0" algn="just" defTabSz="457200" rtl="0" eaLnBrk="1" latinLnBrk="0" hangingPunct="1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викупу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</a:t>
                      </a:r>
                    </a:p>
                    <a:p>
                      <a:pPr marL="0" algn="just" defTabSz="457200" rtl="0" eaLnBrk="1" latinLnBrk="0" hangingPunct="1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вул. Козацької Слави, 25А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0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0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88829" cy="64807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2700" b="1" dirty="0">
                <a:solidFill>
                  <a:schemeClr val="tx1"/>
                </a:solidFill>
              </a:rPr>
              <a:t>Вільні об'єкти нерухомості (аркуш </a:t>
            </a:r>
            <a:r>
              <a:rPr lang="uk-UA" sz="2700" b="1" dirty="0" smtClean="0">
                <a:solidFill>
                  <a:schemeClr val="tx1"/>
                </a:solidFill>
              </a:rPr>
              <a:t>2):</a:t>
            </a:r>
            <a:r>
              <a:rPr lang="uk-UA" sz="2700" dirty="0">
                <a:solidFill>
                  <a:schemeClr val="tx1"/>
                </a:solidFill>
              </a:rPr>
              <a:t/>
            </a:r>
            <a:br>
              <a:rPr lang="uk-UA" sz="2700" dirty="0">
                <a:solidFill>
                  <a:schemeClr val="tx1"/>
                </a:solidFill>
              </a:rPr>
            </a:br>
            <a:endParaRPr lang="en-US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457713"/>
              </p:ext>
            </p:extLst>
          </p:nvPr>
        </p:nvGraphicFramePr>
        <p:xfrm>
          <a:off x="899593" y="836712"/>
          <a:ext cx="7992885" cy="5776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563">
                  <a:extLst>
                    <a:ext uri="{9D8B030D-6E8A-4147-A177-3AD203B41FA5}">
                      <a16:colId xmlns:a16="http://schemas.microsoft.com/office/drawing/2014/main" val="3343671377"/>
                    </a:ext>
                  </a:extLst>
                </a:gridCol>
                <a:gridCol w="1748996">
                  <a:extLst>
                    <a:ext uri="{9D8B030D-6E8A-4147-A177-3AD203B41FA5}">
                      <a16:colId xmlns:a16="http://schemas.microsoft.com/office/drawing/2014/main" val="2356047190"/>
                    </a:ext>
                  </a:extLst>
                </a:gridCol>
                <a:gridCol w="1674700">
                  <a:extLst>
                    <a:ext uri="{9D8B030D-6E8A-4147-A177-3AD203B41FA5}">
                      <a16:colId xmlns:a16="http://schemas.microsoft.com/office/drawing/2014/main" val="144321352"/>
                    </a:ext>
                  </a:extLst>
                </a:gridCol>
                <a:gridCol w="1979191">
                  <a:extLst>
                    <a:ext uri="{9D8B030D-6E8A-4147-A177-3AD203B41FA5}">
                      <a16:colId xmlns:a16="http://schemas.microsoft.com/office/drawing/2014/main" val="2418178540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382340441"/>
                    </a:ext>
                  </a:extLst>
                </a:gridCol>
                <a:gridCol w="989594">
                  <a:extLst>
                    <a:ext uri="{9D8B030D-6E8A-4147-A177-3AD203B41FA5}">
                      <a16:colId xmlns:a16="http://schemas.microsoft.com/office/drawing/2014/main" val="4023717037"/>
                    </a:ext>
                  </a:extLst>
                </a:gridCol>
              </a:tblGrid>
              <a:tr h="626870">
                <a:tc>
                  <a:txBody>
                    <a:bodyPr/>
                    <a:lstStyle/>
                    <a:p>
                      <a:pPr algn="ctr"/>
                      <a:r>
                        <a:rPr lang="uk-UA" sz="10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uk-UA" sz="10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Короткий опис. Кадастровий номер.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Ініціатор.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Площа</a:t>
                      </a:r>
                      <a:endParaRPr lang="uk-UA" sz="10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Інженерна та логістична інфраструктура</a:t>
                      </a:r>
                      <a:endParaRPr lang="uk-UA" sz="8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Механізм співробітництва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Адреса 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endParaRPr lang="uk-UA" sz="8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374054"/>
                  </a:ext>
                </a:extLst>
              </a:tr>
              <a:tr h="2594490">
                <a:tc>
                  <a:txBody>
                    <a:bodyPr/>
                    <a:lstStyle/>
                    <a:p>
                      <a:pPr algn="ctr"/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Дільниця транспортних засобів та механізації</a:t>
                      </a: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100" i="1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(діль</a:t>
                      </a: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ниця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для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розміщення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автомобільного транспорту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), 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загальна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площа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9,378 тис.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м²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Ініціатор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: 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КП «Виробниче житлово- ремонтно- експлуатаційне об’єднання» </a:t>
                      </a:r>
                      <a:r>
                        <a:rPr lang="uk-UA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Жовтоводської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міської ради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адміністративна будівля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102,5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 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гаражі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S=2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,5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 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побутовий корпус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S=3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12,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вхід в погреб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S=6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механічна майстерня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S=347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сторожка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S=47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бокс для ремонту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,8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вагончик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,7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навіс-вагова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138,6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гараж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353,7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площа двору 4 548м²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Електроенергія, водопостачання/водовідведення, газопостачання та система опалення: мережі в наявності, послуги тимчасово відключені, але за потреби є можливість підключити</a:t>
                      </a:r>
                    </a:p>
                    <a:p>
                      <a:endParaRPr lang="uk-UA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Вихід на залізничну колію відсутній, під'їзні дороги до об’єкта  та на територію об’єкта з асфальтобетону наявні. Відстань до м. Кривий Ріг ─ 67,6 км, м. Дніпро ─ 136 км, м. Кропивницький – 117,1 км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Оренда: коротко-, середньо-, довгострокова</a:t>
                      </a:r>
                    </a:p>
                    <a:p>
                      <a:endParaRPr lang="uk-UA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(землі комунальної власності  промислового призначення)</a:t>
                      </a:r>
                      <a:endParaRPr lang="en-US" sz="1100" i="1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 вул.</a:t>
                      </a:r>
                      <a:r>
                        <a:rPr lang="uk-UA" sz="10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Володимира Івасюка, 20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2516"/>
                  </a:ext>
                </a:extLst>
              </a:tr>
              <a:tr h="24672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Будинок навчального корпусу №1 (ІП «Стратегія») (</a:t>
                      </a: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нежитлова будівля для розміщення навчального закладу), </a:t>
                      </a:r>
                      <a:r>
                        <a:rPr lang="ru-RU" sz="1100" i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загальна</a:t>
                      </a:r>
                      <a:r>
                        <a:rPr lang="ru-RU" sz="11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100" i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площа</a:t>
                      </a:r>
                      <a:r>
                        <a:rPr lang="ru-RU" sz="11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1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9,1 тис.</a:t>
                      </a:r>
                      <a:r>
                        <a:rPr lang="ru-RU" sz="11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м²</a:t>
                      </a:r>
                      <a:endParaRPr lang="en-US" sz="1100" i="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Ініціатор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:  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КП «</a:t>
                      </a:r>
                      <a:r>
                        <a:rPr lang="uk-UA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Жовтоводський</a:t>
                      </a:r>
                      <a:r>
                        <a:rPr lang="uk-UA" sz="10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водоканал» ДОР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адміністративна будівля (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9058,4 м²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 наявності електропостачання;</a:t>
                      </a:r>
                      <a:r>
                        <a:rPr lang="uk-UA" sz="10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потребують додаткових капіталовкладень системи вентиляції, водопостачання, водовідведення та опалення</a:t>
                      </a:r>
                    </a:p>
                    <a:p>
                      <a:endParaRPr lang="uk-UA" sz="1000" kern="1200" baseline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Регіональні автошляхи: Р74 – 1,7км. Під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’</a:t>
                      </a:r>
                      <a:r>
                        <a:rPr lang="uk-UA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їзні</a:t>
                      </a:r>
                      <a:r>
                        <a:rPr lang="uk-UA" sz="10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шляхи до об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’</a:t>
                      </a:r>
                      <a:r>
                        <a:rPr lang="uk-UA" sz="100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єкту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та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</a:t>
                      </a:r>
                      <a:r>
                        <a:rPr lang="uk-UA" sz="10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території об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’</a:t>
                      </a:r>
                      <a:r>
                        <a:rPr lang="uk-UA" sz="100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єкта</a:t>
                      </a:r>
                      <a:r>
                        <a:rPr lang="uk-UA" sz="10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з асфальтобетону, відсутній вихід на залізничну колію. 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Відстань до </a:t>
                      </a:r>
                      <a:r>
                        <a:rPr lang="uk-UA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м.Кривий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Ріг ─ 62 км, </a:t>
                      </a:r>
                      <a:r>
                        <a:rPr lang="uk-UA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м.Дніпро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─ 125 км, м. Кропивницький – 130 км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Оренда: довгострокова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Розпорядник </a:t>
                      </a:r>
                      <a:r>
                        <a:rPr lang="uk-UA" sz="1100" i="1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Жовтоводська</a:t>
                      </a: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міська рада</a:t>
                      </a:r>
                      <a:endParaRPr lang="en-US" sz="1100" i="1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 вул. Героїв України, 38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4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2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128791" cy="720080"/>
          </a:xfrm>
        </p:spPr>
        <p:txBody>
          <a:bodyPr>
            <a:noAutofit/>
          </a:bodyPr>
          <a:lstStyle/>
          <a:p>
            <a:pPr lvl="0" algn="ctr"/>
            <a:r>
              <a:rPr lang="uk-UA" altLang="en-US" sz="4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Історичний </a:t>
            </a:r>
            <a:r>
              <a:rPr lang="uk-UA" altLang="en-US" sz="43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екскурс</a:t>
            </a:r>
            <a:endParaRPr lang="en-US" sz="4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992887" cy="4104456"/>
          </a:xfrm>
        </p:spPr>
        <p:txBody>
          <a:bodyPr>
            <a:noAutofit/>
          </a:bodyPr>
          <a:lstStyle/>
          <a:p>
            <a:pPr marL="0" indent="180975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4895850" algn="l"/>
                <a:tab pos="5229225" algn="l"/>
              </a:tabLst>
            </a:pPr>
            <a:r>
              <a:rPr lang="uk-UA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Жовтоводська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міська територіальна громада створена в листопаді 2020 року. Громада входить до складу Кам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янського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району Дніпропетровської області.</a:t>
            </a:r>
          </a:p>
          <a:p>
            <a:pPr marL="0" indent="180975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4895850" algn="l"/>
                <a:tab pos="5229225" algn="l"/>
              </a:tabLst>
            </a:pP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Жовті Води – є 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адміністративним центром 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громади. Це одне з наймолодших міст України на заході Дніпропетровської області, яке засновано у 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1957 році. </a:t>
            </a:r>
            <a:endParaRPr lang="uk-UA" alt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180975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4895850" algn="l"/>
                <a:tab pos="5229225" algn="l"/>
              </a:tabLst>
            </a:pP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Історія міста пов’язана з першою блискучою перемогою українських козацьких військ під керівництвом </a:t>
            </a:r>
            <a:r>
              <a:rPr lang="uk-UA" altLang="en-US" sz="15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Б.Хмельницького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 польсько-шляхетськими військами під час народно-визвольної боротьби 1648-1654рр. в битві на Жовтих Водах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180975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4895850" algn="l"/>
                <a:tab pos="5229225" algn="l"/>
              </a:tabLst>
            </a:pP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Місто почало 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«зароджуватись» 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зв’язку із промисловим освоєнням краю та відкриттям і розробкою залізорудних родовищ на 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р. Жовтій. На </a:t>
            </a:r>
            <a:r>
              <a:rPr lang="uk-UA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Жовтоводському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родовищі 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геологи виявили уранову 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руду. 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Основний 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виробничий підрозділ гірничо-збагачувального 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комбінату - гідро-металургійний завод - 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переробляє руду в урановий концентрат. Для забезпечення 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заводу сірчаною 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кислотою 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побудований </a:t>
            </a:r>
            <a:r>
              <a:rPr lang="uk-UA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Сірчанокислотний </a:t>
            </a:r>
            <a:r>
              <a:rPr lang="uk-UA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завод. </a:t>
            </a:r>
          </a:p>
          <a:p>
            <a:pPr marL="0" lvl="0" indent="180975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4895850" algn="l"/>
                <a:tab pos="5229225" algn="l"/>
              </a:tabLst>
            </a:pPr>
            <a:r>
              <a:rPr lang="ru-RU" altLang="en-US" sz="15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Жовтоводська</a:t>
            </a:r>
            <a:r>
              <a:rPr lang="ru-RU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громада на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сьогодні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є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монофункціональною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спеціалізацію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визначає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гірничодобувна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промисловість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яка представлена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містоутворюючим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підприємством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ДП «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Східний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гірничо-збагачувальний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комбінат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Решта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економіки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громади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представлена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малими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середніми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підприємствами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машинобудування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металургійної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харчової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легкої</a:t>
            </a:r>
            <a:r>
              <a:rPr lang="ru-RU" alt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промисловості</a:t>
            </a:r>
            <a:r>
              <a:rPr lang="ru-RU" altLang="en-US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500" dirty="0"/>
          </a:p>
        </p:txBody>
      </p:sp>
      <p:pic>
        <p:nvPicPr>
          <p:cNvPr id="2050" name="Рисунок 61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36" y="5219122"/>
            <a:ext cx="2528312" cy="14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229200"/>
            <a:ext cx="2339592" cy="1538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74" y="5229200"/>
            <a:ext cx="2341192" cy="15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76864" cy="57606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2700" b="1" dirty="0">
                <a:solidFill>
                  <a:schemeClr val="tx1"/>
                </a:solidFill>
              </a:rPr>
              <a:t>Вільні об'єкти нерухомості (</a:t>
            </a:r>
            <a:r>
              <a:rPr lang="uk-UA" sz="2700" b="1" dirty="0" smtClean="0">
                <a:solidFill>
                  <a:schemeClr val="tx1"/>
                </a:solidFill>
              </a:rPr>
              <a:t>аркуш 3):</a:t>
            </a:r>
            <a:endParaRPr lang="en-US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033523"/>
              </p:ext>
            </p:extLst>
          </p:nvPr>
        </p:nvGraphicFramePr>
        <p:xfrm>
          <a:off x="1043608" y="836713"/>
          <a:ext cx="7848870" cy="576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15138066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2148156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3018419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95611477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98252471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1535878343"/>
                    </a:ext>
                  </a:extLst>
                </a:gridCol>
              </a:tblGrid>
              <a:tr h="557354">
                <a:tc>
                  <a:txBody>
                    <a:bodyPr/>
                    <a:lstStyle/>
                    <a:p>
                      <a:pPr algn="ctr"/>
                      <a:r>
                        <a:rPr lang="uk-UA" sz="10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uk-UA" sz="10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Короткий опис. Кадастровий номер.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Ініціатор.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Площа</a:t>
                      </a:r>
                      <a:endParaRPr lang="uk-UA" sz="10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Інженерна та логістична інфраструктура</a:t>
                      </a:r>
                      <a:endParaRPr lang="uk-UA" sz="8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Механізм співробітництва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Адреса 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370254"/>
                  </a:ext>
                </a:extLst>
              </a:tr>
              <a:tr h="2388698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7</a:t>
                      </a:r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Будинок спального корпусу – гуртожиток (ІП «Стратегія») (</a:t>
                      </a: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4-х поверхова житлова будівля – гуртожиток для проживання людей), </a:t>
                      </a:r>
                      <a:r>
                        <a:rPr lang="ru-RU" sz="1200" i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загальна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200" i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площа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4,0 </a:t>
                      </a:r>
                      <a:r>
                        <a:rPr lang="uk-UA" sz="12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тис.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м²</a:t>
                      </a:r>
                      <a:endParaRPr lang="en-US" sz="1200" i="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Ініціатор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: 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КП «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Жовтоводський</a:t>
                      </a: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водоканал» ДОР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en-US" sz="1200" i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Будівля - гуртожиток (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3979,3 м²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потребують додаткових капіталовкладень системи вентиляції, водопостачання, водовідведення та опалення</a:t>
                      </a:r>
                    </a:p>
                    <a:p>
                      <a:endParaRPr lang="uk-UA" sz="5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Регіональні автошляхи: Р74 – 1,7км. Під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’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їзні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шляхи до об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’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єкту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та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 території об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’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єкта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з асфальтобетону, відсутній вихід на залізничну колію. Відстань до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м.Кривий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Ріг ─ 62 км,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м.Дніпро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─ 125 км, м. Кропивницький – 130 км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Оренда: довгострокова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Розпорядник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Жовтоводська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міська рада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 вул. Героїв України, 16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57820"/>
                  </a:ext>
                </a:extLst>
              </a:tr>
              <a:tr h="274258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8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Нежитлове приміщення №5, розташоване за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адресою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: м. Жовті Води,</a:t>
                      </a: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вул. Будівельників, буд.2, на першому поверсі двоповерхової будівлі </a:t>
                      </a: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(майновий комплекс</a:t>
                      </a:r>
                      <a:r>
                        <a:rPr lang="uk-UA" sz="1200" i="1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– приміщення з окремим входом, складається з кількох кімнат, розділених між собою перегородками</a:t>
                      </a: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.) </a:t>
                      </a:r>
                      <a:r>
                        <a:rPr lang="ru-RU" sz="1200" i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загальна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200" i="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площа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47,5 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м²</a:t>
                      </a:r>
                      <a:endParaRPr lang="en-US" sz="1200" i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об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’</a:t>
                      </a:r>
                      <a:r>
                        <a:rPr lang="uk-UA" sz="120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єкт</a:t>
                      </a: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нежитлової нерухомості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47,50 м²: коридори-5,2 м² та 3,2 м², туалет -2,9 м², приміщення – 23,0 м² та 13,2 м²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 наявності електропостачання;</a:t>
                      </a: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централізоване водопостачання, водовідведення та опалення, вентиляція. На вікнах змонтовані </a:t>
                      </a:r>
                      <a:r>
                        <a:rPr lang="uk-UA" sz="120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деревяні</a:t>
                      </a: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вікна. Рік будівництва – 1931. Технічний стан –задовільний.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Під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’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їзні</a:t>
                      </a: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шляхи до об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’</a:t>
                      </a:r>
                      <a:r>
                        <a:rPr lang="uk-UA" sz="120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єкту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та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</a:t>
                      </a: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території об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’</a:t>
                      </a:r>
                      <a:r>
                        <a:rPr lang="uk-UA" sz="1200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єкта</a:t>
                      </a: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з асфальтобетону наявні, відсутній вихід на залізничну колію.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Відстань до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м.Кривий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Ріг ─ 67,6 км,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м.Дніпро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─ 136 км, м. Кропивницький – 117,1 </a:t>
                      </a:r>
                      <a:r>
                        <a:rPr lang="uk-UA" sz="1200" kern="120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км.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Оренда: коротко-, середньо-, довгострокова</a:t>
                      </a:r>
                    </a:p>
                    <a:p>
                      <a:pPr marL="0" algn="l" defTabSz="457200" rtl="0" eaLnBrk="1" latinLnBrk="0" hangingPunct="1"/>
                      <a:endParaRPr lang="uk-UA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(землі комунальної власності 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 вул. Будівельників, 2</a:t>
                      </a: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14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22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764705"/>
            <a:ext cx="7200800" cy="478592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Контактна </a:t>
            </a:r>
            <a:r>
              <a:rPr lang="uk-UA" sz="3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інформація</a:t>
            </a:r>
          </a:p>
          <a:p>
            <a:pPr fontAlgn="base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fontAlgn="base"/>
            <a:r>
              <a:rPr lang="uk-UA" b="1" dirty="0"/>
              <a:t>Поштова </a:t>
            </a:r>
            <a:r>
              <a:rPr lang="uk-UA" b="1" dirty="0" smtClean="0"/>
              <a:t>адреса:</a:t>
            </a:r>
            <a:endParaRPr lang="uk-UA" b="1" dirty="0"/>
          </a:p>
          <a:p>
            <a:pPr fontAlgn="base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Дніпропетровська обл., Кам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янський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район,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м. Жовті Води, бульвар Свободи,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буд.33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endParaRPr lang="uk-UA" b="1" dirty="0" smtClean="0"/>
          </a:p>
          <a:p>
            <a:pPr fontAlgn="base"/>
            <a:r>
              <a:rPr lang="uk-UA" b="1" dirty="0" smtClean="0"/>
              <a:t>Контактні телефони:</a:t>
            </a:r>
            <a:endParaRPr lang="uk-UA" b="1" dirty="0"/>
          </a:p>
          <a:p>
            <a:pPr fontAlgn="base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050-830-6656 (начальник відділу економічного та інвестиційного розвитку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Біленко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Наталя)</a:t>
            </a:r>
          </a:p>
          <a:p>
            <a:pPr fontAlgn="base"/>
            <a:endParaRPr lang="uk-UA" b="1" dirty="0" smtClean="0"/>
          </a:p>
          <a:p>
            <a:pPr fontAlgn="base"/>
            <a:r>
              <a:rPr lang="uk-UA" b="1" dirty="0" smtClean="0"/>
              <a:t>Електронна пошта:</a:t>
            </a:r>
            <a:endParaRPr lang="uk-UA" b="1" dirty="0"/>
          </a:p>
          <a:p>
            <a:pPr fontAlgn="base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hlinkClick r:id="rId2"/>
              </a:rPr>
              <a:t>ve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hlinkClick r:id="rId2"/>
              </a:rPr>
              <a:t>sr_zhv@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hlinkClick r:id="rId2"/>
              </a:rPr>
              <a:t>i.ua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hlinkClick r:id="rId3"/>
              </a:rPr>
              <a:t>info@gvvyk.dp.ua</a:t>
            </a:r>
            <a:endParaRPr lang="uk-UA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fontAlgn="base"/>
            <a:endParaRPr lang="uk-UA" dirty="0" smtClean="0">
              <a:solidFill>
                <a:srgbClr val="FF0000"/>
              </a:solidFill>
            </a:endParaRPr>
          </a:p>
          <a:p>
            <a:pPr fontAlgn="base"/>
            <a:r>
              <a:rPr lang="uk-UA" b="1" dirty="0" smtClean="0"/>
              <a:t>Веб-сайт:</a:t>
            </a:r>
            <a:endParaRPr lang="uk-UA" b="1" dirty="0"/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http://zhv.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gov.ua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fontAlgn="base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hlinkClick r:id="rId4"/>
              </a:rPr>
              <a:t>https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hlinkClick r:id="rId4"/>
              </a:rPr>
              <a:t>://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hlinkClick r:id="rId4"/>
              </a:rPr>
              <a:t>www.facebook.com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/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zhv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gov.ua</a:t>
            </a:r>
          </a:p>
        </p:txBody>
      </p:sp>
    </p:spTree>
    <p:extLst>
      <p:ext uri="{BB962C8B-B14F-4D97-AF65-F5344CB8AC3E}">
        <p14:creationId xmlns:p14="http://schemas.microsoft.com/office/powerpoint/2010/main" val="10111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19672" y="260648"/>
            <a:ext cx="7344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Загальна характеристика  </a:t>
            </a:r>
            <a:endParaRPr lang="ru-RU" sz="4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5" y="1048459"/>
            <a:ext cx="489654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b="1" dirty="0"/>
              <a:t>Жовтоводська громада </a:t>
            </a: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межує з Кіровоградською областю</a:t>
            </a:r>
            <a:r>
              <a:rPr lang="uk-UA" sz="1700" dirty="0"/>
              <a:t>, 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Саксаганською,  </a:t>
            </a:r>
            <a:r>
              <a:rPr lang="uk-UA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П‘ятихатською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громадами </a:t>
            </a:r>
            <a:r>
              <a:rPr lang="uk-UA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Кам‘янського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району та </a:t>
            </a:r>
            <a:r>
              <a:rPr lang="uk-UA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Глеюватською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700" dirty="0" smtClean="0">
                <a:latin typeface="Calibri"/>
                <a:cs typeface="Calibri"/>
              </a:rPr>
              <a:t>громадою </a:t>
            </a:r>
            <a:r>
              <a:rPr lang="uk-UA" sz="1700" dirty="0">
                <a:latin typeface="Calibri"/>
                <a:cs typeface="Calibri"/>
              </a:rPr>
              <a:t>Криворізького </a:t>
            </a:r>
            <a:r>
              <a:rPr lang="uk-UA" sz="1700" dirty="0" smtClean="0">
                <a:latin typeface="Calibri"/>
                <a:cs typeface="Calibri"/>
              </a:rPr>
              <a:t>району</a:t>
            </a:r>
          </a:p>
          <a:p>
            <a:endParaRPr lang="uk-UA" sz="1000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dirty="0">
                <a:latin typeface="Calibri"/>
                <a:cs typeface="Calibri"/>
              </a:rPr>
              <a:t>До складу громади входять </a:t>
            </a:r>
            <a:r>
              <a:rPr lang="uk-UA" sz="1700" b="1" dirty="0">
                <a:latin typeface="Calibri"/>
                <a:cs typeface="Calibri"/>
              </a:rPr>
              <a:t>4 населених пункти: </a:t>
            </a:r>
          </a:p>
          <a:p>
            <a:pPr marL="720725" indent="-285750">
              <a:buFont typeface="Wingdings" panose="05000000000000000000" pitchFamily="2" charset="2"/>
              <a:buChar char="§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м. Жовті Води</a:t>
            </a:r>
          </a:p>
          <a:p>
            <a:pPr marL="720725" indent="-285750">
              <a:buFont typeface="Wingdings" panose="05000000000000000000" pitchFamily="2" charset="2"/>
              <a:buChar char="§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Волочаївка</a:t>
            </a:r>
          </a:p>
          <a:p>
            <a:pPr marL="720725" indent="-285750">
              <a:buFont typeface="Wingdings" panose="05000000000000000000" pitchFamily="2" charset="2"/>
              <a:buChar char="§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uk-UA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Мар'янівка</a:t>
            </a:r>
            <a:endParaRPr lang="uk-UA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725" indent="-285750">
              <a:buFont typeface="Wingdings" panose="05000000000000000000" pitchFamily="2" charset="2"/>
              <a:buChar char="§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с. 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Суха Балка</a:t>
            </a:r>
          </a:p>
          <a:p>
            <a:pPr marL="434975"/>
            <a:endParaRPr lang="uk-UA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Адміністративний центр громади </a:t>
            </a:r>
            <a:r>
              <a:rPr lang="uk-UA" sz="1700" dirty="0"/>
              <a:t>- </a:t>
            </a:r>
            <a:r>
              <a:rPr lang="uk-UA" sz="1700" b="1" dirty="0"/>
              <a:t>м. Жовті Води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Кількість </a:t>
            </a:r>
            <a:r>
              <a:rPr lang="uk-UA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старостинських</a:t>
            </a:r>
            <a:r>
              <a:rPr lang="uk-UA" sz="1700" b="1" dirty="0">
                <a:latin typeface="Calibri" panose="020F0502020204030204" pitchFamily="34" charset="0"/>
                <a:cs typeface="Calibri" panose="020F0502020204030204" pitchFamily="34" charset="0"/>
              </a:rPr>
              <a:t> округів </a:t>
            </a:r>
            <a:r>
              <a:rPr lang="uk-UA" sz="1700" b="1" dirty="0"/>
              <a:t>- 1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Площа громади </a:t>
            </a:r>
            <a:r>
              <a:rPr lang="uk-UA" sz="1700" dirty="0"/>
              <a:t>– </a:t>
            </a:r>
            <a:r>
              <a:rPr lang="uk-UA" sz="1700" dirty="0" smtClean="0"/>
              <a:t>76,087 </a:t>
            </a: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км</a:t>
            </a:r>
            <a:r>
              <a:rPr lang="uk-UA" sz="1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Наявне </a:t>
            </a:r>
            <a:r>
              <a:rPr lang="uk-UA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населення </a:t>
            </a:r>
            <a:r>
              <a:rPr lang="uk-UA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(за розрахунковими даними):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700" dirty="0" smtClean="0"/>
              <a:t>41,57 </a:t>
            </a:r>
            <a:r>
              <a:rPr lang="uk-UA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тис.осіб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(з </a:t>
            </a:r>
            <a:r>
              <a:rPr lang="uk-UA" sz="1500" i="1" dirty="0">
                <a:latin typeface="Calibri" panose="020F0502020204030204" pitchFamily="34" charset="0"/>
                <a:cs typeface="Calibri" panose="020F0502020204030204" pitchFamily="34" charset="0"/>
              </a:rPr>
              <a:t>них міське населення – </a:t>
            </a:r>
            <a:r>
              <a:rPr lang="uk-UA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40,45 тис. осіб, сільське </a:t>
            </a:r>
            <a:r>
              <a:rPr lang="uk-UA" sz="1500" i="1" dirty="0">
                <a:latin typeface="Calibri" panose="020F0502020204030204" pitchFamily="34" charset="0"/>
                <a:cs typeface="Calibri" panose="020F0502020204030204" pitchFamily="34" charset="0"/>
              </a:rPr>
              <a:t>населення – </a:t>
            </a:r>
            <a:r>
              <a:rPr lang="uk-UA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1,12 </a:t>
            </a:r>
            <a:r>
              <a:rPr lang="uk-UA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тис.осіб</a:t>
            </a:r>
            <a:r>
              <a:rPr lang="uk-UA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uk-UA" sz="1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8" t="21658" r="28033" b="13551"/>
          <a:stretch/>
        </p:blipFill>
        <p:spPr bwMode="auto">
          <a:xfrm>
            <a:off x="827584" y="1412776"/>
            <a:ext cx="324036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3648" y="116632"/>
            <a:ext cx="743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Транспортна інфраструктура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940077"/>
            <a:ext cx="45365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Територію громади перетинають автомобільні шляхи: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Автошлях Р 74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 (автомобільний шлях регіонального значення в Україні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проходить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територією Дніпропетровської та Кіровоградської областей через П’ятихатки - Кривий Ріг 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Широке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Автошлях Т 1210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 (автомобільний шлях територіального значення в Кіровоградській та Дніпропетровській областях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проходить територією Кропивницького, Олександрійського                  та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Кам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янського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 районів через Устинівку - Долинську - Петрове - Жовті Води. </a:t>
            </a:r>
            <a:endParaRPr lang="uk-UA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Найближче </a:t>
            </a: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шосе міжнародного призначення Е-50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проходить на відстані 18 км від міста Жовті Води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Пасажирські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перевезення в громаді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забезпечуються </a:t>
            </a: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ФОП </a:t>
            </a:r>
            <a:r>
              <a:rPr lang="uk-UA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Рябенко</a:t>
            </a:r>
            <a:r>
              <a:rPr lang="uk-U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О.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Відстань до найближчих залізничних вокзалів: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м. П’ятихатки </a:t>
            </a:r>
            <a:r>
              <a:rPr lang="uk-U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22,0 км)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м. Кривий Ріг, станція </a:t>
            </a:r>
            <a:r>
              <a:rPr lang="uk-UA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Рокувата</a:t>
            </a:r>
            <a:r>
              <a:rPr lang="uk-UA" sz="15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(49,0 км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uk-U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94007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Відстань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до найближчих міст: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67079"/>
              </p:ext>
            </p:extLst>
          </p:nvPr>
        </p:nvGraphicFramePr>
        <p:xfrm>
          <a:off x="5724128" y="1484784"/>
          <a:ext cx="3113340" cy="230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053">
                <a:tc gridSpan="2">
                  <a:txBody>
                    <a:bodyPr/>
                    <a:lstStyle/>
                    <a:p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Автомобільний шлях </a:t>
                      </a:r>
                      <a:r>
                        <a:rPr lang="uk-UA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(км</a:t>
                      </a:r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53">
                <a:tc>
                  <a:txBody>
                    <a:bodyPr/>
                    <a:lstStyle/>
                    <a:p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Дніпро</a:t>
                      </a:r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136,0</a:t>
                      </a:r>
                      <a:endParaRPr lang="ru-RU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53">
                <a:tc>
                  <a:txBody>
                    <a:bodyPr/>
                    <a:lstStyle/>
                    <a:p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</a:t>
                      </a:r>
                      <a:r>
                        <a:rPr lang="uk-UA" sz="17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Кам'янське</a:t>
                      </a:r>
                      <a:r>
                        <a:rPr lang="uk-UA" sz="17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111,0</a:t>
                      </a:r>
                      <a:endParaRPr lang="ru-RU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53">
                <a:tc>
                  <a:txBody>
                    <a:bodyPr/>
                    <a:lstStyle/>
                    <a:p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Кривий Ріг</a:t>
                      </a:r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66,7</a:t>
                      </a:r>
                      <a:endParaRPr lang="ru-RU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45">
                <a:tc>
                  <a:txBody>
                    <a:bodyPr/>
                    <a:lstStyle/>
                    <a:p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Кропивницький </a:t>
                      </a:r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133,0</a:t>
                      </a:r>
                      <a:endParaRPr lang="ru-RU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0800000" flipV="1">
            <a:off x="5724128" y="4036533"/>
            <a:ext cx="3113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Відстань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до аеропортів: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м. </a:t>
            </a:r>
            <a:r>
              <a:rPr lang="uk-U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Дніпро       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(148,0 км)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м. Кривий Ріг 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( 66,0 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км)</a:t>
            </a:r>
          </a:p>
        </p:txBody>
      </p:sp>
    </p:spTree>
    <p:extLst>
      <p:ext uri="{BB962C8B-B14F-4D97-AF65-F5344CB8AC3E}">
        <p14:creationId xmlns:p14="http://schemas.microsoft.com/office/powerpoint/2010/main" val="40191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3648" y="116632"/>
            <a:ext cx="74546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земельного фонду громади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140" y="1124744"/>
            <a:ext cx="73921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1000" b="1" dirty="0" smtClean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endParaRPr lang="uk-UA" sz="700" b="1" dirty="0" smtClean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endParaRPr lang="uk-UA" sz="21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31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Природні </a:t>
            </a:r>
            <a:r>
              <a:rPr lang="uk-UA" sz="3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ресурси:</a:t>
            </a:r>
          </a:p>
          <a:p>
            <a:endParaRPr lang="ru-RU" sz="300" b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Ґрунти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(характеристика): чорноземи звичайні </a:t>
            </a:r>
            <a:r>
              <a:rPr lang="uk-UA" sz="1300" dirty="0" err="1" smtClean="0">
                <a:latin typeface="Times New Roman" pitchFamily="18" charset="0"/>
                <a:cs typeface="Times New Roman" pitchFamily="18" charset="0"/>
              </a:rPr>
              <a:t>малогумусні</a:t>
            </a:r>
            <a:endParaRPr lang="uk-UA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Водні ресурси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(вид, кількість, площа, характеристика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території ТГ розташовані 4 водні об’єкти: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річка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Жовта -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довжина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58 км. Площа водозбірного басейну 490 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км². 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Похил річки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1,6 м/км. Долина 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трапецієподібна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завширшки 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2,5 км. 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Річище </a:t>
            </a:r>
            <a:r>
              <a:rPr lang="uk-UA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помірно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звивисте. Використовується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на сільськогосподарські потреби, водопостачання, зрошення. Протікає через територію громади, впадає в р. Інгулець;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водойма «Водобуд»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 резервне питне водосховище, яке знаходиться на балансі КП «Жовтоводський водоканал» ДОР», площею 0,1374 км²;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водойма «Водяне»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(Весела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Іванівка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) - водосховище, площа водозбірного басейну 0,05 км² ;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водоймище у Дитячому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парку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штучна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водойма, площа водозбірного басейну 0,02 км². 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3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Корисні копалини / природні поклади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на території громади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На території громади є поклади 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залізної та скандієвої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руд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Триває геологічне вивчення корисних копалин – руд золота та супутніх корисних копалин – ніобієвих руд, у тому числі дослідно-промислова розробка родовищ на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Жовтоводській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площі (розташованої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8 км на північ від м. Жовті Води, вздовж південно-східної околиці с. Жовте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Дніпропетровської області в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субмеридіональному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напрямку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uk-UA" sz="3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62999"/>
              </p:ext>
            </p:extLst>
          </p:nvPr>
        </p:nvGraphicFramePr>
        <p:xfrm>
          <a:off x="1475656" y="764704"/>
          <a:ext cx="7272807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9614"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  (га)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с/г землі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землі лісогосподарського</a:t>
                      </a:r>
                      <a:r>
                        <a:rPr lang="uk-UA" sz="12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призначення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забудовані</a:t>
                      </a:r>
                      <a:r>
                        <a:rPr lang="uk-UA" sz="12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землі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землі промисловості,</a:t>
                      </a:r>
                      <a:r>
                        <a:rPr lang="uk-UA" sz="12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енергетики </a:t>
                      </a:r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та ін.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землі водного фонду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30">
                <a:tc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</a:rPr>
                        <a:t>7608,7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4770,015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238,4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1951,2239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577,3744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56,6758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8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7824" y="107459"/>
            <a:ext cx="51845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Населення</a:t>
            </a:r>
            <a:endParaRPr lang="ru-RU" sz="4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953845"/>
            <a:ext cx="72728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500" b="1" dirty="0"/>
              <a:t>Населення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41,57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т.ч.чоловіки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–18,5 жінки–23,1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uk-UA" sz="1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500" b="1" dirty="0" smtClean="0"/>
              <a:t>Зайняте населення: </a:t>
            </a:r>
            <a:r>
              <a:rPr lang="en-US" sz="1500" b="1" dirty="0" smtClean="0"/>
              <a:t>_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6,55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endParaRPr lang="uk-UA" sz="15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500" b="1" dirty="0"/>
              <a:t>Населення старше </a:t>
            </a:r>
            <a:endParaRPr lang="uk-UA" sz="1500" b="1" dirty="0" smtClean="0"/>
          </a:p>
          <a:p>
            <a:r>
              <a:rPr lang="uk-UA" sz="1500" b="1" dirty="0"/>
              <a:t> </a:t>
            </a:r>
            <a:r>
              <a:rPr lang="uk-UA" sz="1500" b="1" dirty="0" smtClean="0"/>
              <a:t>    60 років:                     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</a:t>
            </a:r>
            <a:r>
              <a:rPr lang="en-US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5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endParaRPr lang="uk-UA" sz="15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500" b="1" dirty="0"/>
              <a:t>Безробітні:                </a:t>
            </a:r>
            <a:r>
              <a:rPr lang="en-US" sz="1500" b="1" dirty="0" smtClean="0"/>
              <a:t>_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endParaRPr lang="uk-UA" sz="15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500" b="1" dirty="0" smtClean="0"/>
              <a:t>Діти                         </a:t>
            </a:r>
            <a:r>
              <a:rPr lang="en-US" sz="1500" b="1" dirty="0" smtClean="0"/>
              <a:t> </a:t>
            </a:r>
            <a:r>
              <a:rPr lang="uk-UA" sz="1500" b="1" dirty="0" smtClean="0"/>
              <a:t> 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5,93 </a:t>
            </a:r>
            <a:r>
              <a:rPr lang="en-US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endParaRPr lang="uk-UA" sz="15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15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525085"/>
            <a:ext cx="74888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зайнятості </a:t>
            </a:r>
            <a:r>
              <a:rPr lang="uk-UA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населення на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території </a:t>
            </a:r>
            <a:r>
              <a:rPr lang="uk-UA" sz="17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Жовтоводської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громади 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29139"/>
              </p:ext>
            </p:extLst>
          </p:nvPr>
        </p:nvGraphicFramePr>
        <p:xfrm>
          <a:off x="1403648" y="3202193"/>
          <a:ext cx="7344816" cy="2978804"/>
        </p:xfrm>
        <a:graphic>
          <a:graphicData uri="http://schemas.openxmlformats.org/drawingml/2006/table">
            <a:tbl>
              <a:tblPr/>
              <a:tblGrid>
                <a:gridCol w="4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077"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uk-UA" sz="15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Галузі та види діяльності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uk-UA" sz="15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Відсоток працюючих </a:t>
                      </a:r>
                      <a:r>
                        <a:rPr lang="uk-UA" sz="13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(від зайнятого населення)</a:t>
                      </a:r>
                      <a:endParaRPr lang="uk-UA" sz="13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Промисловість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ru-RU" sz="15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 </a:t>
                      </a:r>
                      <a:endParaRPr lang="ru-RU" sz="15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uk-UA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</a:t>
                      </a:r>
                      <a:endParaRPr lang="ru-RU" sz="15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122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Оптова й роздрібна торгівля; торгівля транспортними засобами; послуги з їх ремонту.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ru-RU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5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uk-UA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2,1</a:t>
                      </a:r>
                      <a:endParaRPr lang="ru-RU" sz="15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ru-RU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22,3</a:t>
                      </a:r>
                      <a:endParaRPr lang="ru-RU" sz="15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здоров’я та соціальна допомога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ru-RU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</a:t>
                      </a:r>
                      <a:endParaRPr lang="ru-RU" sz="15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1720" y="116375"/>
            <a:ext cx="662473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Інфраструктура </a:t>
            </a:r>
            <a:r>
              <a:rPr lang="uk-UA" sz="3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громади</a:t>
            </a:r>
            <a:endParaRPr lang="ru-RU" sz="3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980728"/>
            <a:ext cx="48965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Медичні </a:t>
            </a:r>
            <a:r>
              <a:rPr lang="uk-UA" b="1" dirty="0" smtClean="0"/>
              <a:t>заклади</a:t>
            </a:r>
          </a:p>
          <a:p>
            <a:endParaRPr lang="en-US" sz="300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КНП «Центр первинної медико-санітарної допомоги» 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Жовтоводської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 міської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ради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КНП «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Жовтоводська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міська лікарня» 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Жовтоводської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міської ради</a:t>
            </a:r>
            <a:r>
              <a:rPr lang="uk-U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та відділення відновлювального лікування та функціональної діагностики у її складі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КНП "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Сіверська багатопрофільна лікарня планового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лікування Сіверської  міської ради 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Бахмутського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 району Донецької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області</a:t>
            </a:r>
            <a:endParaRPr lang="uk-U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КНП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«Центр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первинної медико-санітарної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допомоги» 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Соледарської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міської ради</a:t>
            </a:r>
            <a:endParaRPr lang="uk-U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Приватні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медичні центри: «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Камед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», «Здоров’я», «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Профімед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»,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Клініка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Detox </a:t>
            </a:r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Clinik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та ін., приватні стоматологічні кабінети </a:t>
            </a:r>
          </a:p>
          <a:p>
            <a:endParaRPr lang="uk-UA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Навчальні </a:t>
            </a:r>
            <a:r>
              <a:rPr lang="uk-UA" b="1" dirty="0" smtClean="0"/>
              <a:t>заклади</a:t>
            </a:r>
            <a:endParaRPr lang="en-US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Загальної середньої освіти – 10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Дошкільної освіти – 11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Спеціалізовані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заклади –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Заклади 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передвищої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освіти – 2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Професійно-технічний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заклад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5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uk-UA" b="1" dirty="0" smtClean="0"/>
              <a:t>Центр надання соціальних послуг</a:t>
            </a:r>
            <a:endParaRPr lang="en-US" b="1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Відділення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соціальної допомоги вдома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Відділення денного перебування та організації надання адресної  натуральної допомоги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Відділення соціальної роботи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сихологічна служба  та сервісний офіс у справах ветеранів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3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Банківські установи </a:t>
            </a:r>
            <a:endParaRPr lang="en-US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Відділення Філії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Дніпропетровське обласне управління АТ «Ощадбанк»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Відділення ПАТ «Райффайзен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Банк Аваль»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Відділення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АТ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КБ "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ПриватБанк»</a:t>
            </a:r>
            <a:endParaRPr lang="uk-U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Віділення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АБ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Укргазбанк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endParaRPr lang="uk-UA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1052736"/>
            <a:ext cx="3888432" cy="545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uk-UA" sz="1700" b="1" dirty="0"/>
              <a:t>Дитячі </a:t>
            </a:r>
            <a:r>
              <a:rPr lang="uk-UA" sz="1700" b="1" dirty="0" smtClean="0"/>
              <a:t>будинки</a:t>
            </a:r>
            <a:r>
              <a:rPr lang="uk-UA" sz="1700" b="1" dirty="0"/>
              <a:t>, прийомні сім</a:t>
            </a:r>
            <a:r>
              <a:rPr lang="en-US" sz="1700" b="1" dirty="0"/>
              <a:t>’</a:t>
            </a:r>
            <a:r>
              <a:rPr lang="uk-UA" sz="1700" b="1" dirty="0"/>
              <a:t>ї </a:t>
            </a:r>
            <a:endParaRPr lang="uk-UA" sz="1700" b="1" dirty="0" smtClean="0"/>
          </a:p>
          <a:p>
            <a:pPr>
              <a:lnSpc>
                <a:spcPts val="1500"/>
              </a:lnSpc>
            </a:pPr>
            <a:endParaRPr lang="uk-UA" sz="300" b="1" dirty="0" smtClean="0"/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Дитячі будинки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сімейного типу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- 2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Прийомні сім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ї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12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Патронатні родини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indent="450215" algn="just">
              <a:spcAft>
                <a:spcPts val="0"/>
              </a:spcAft>
            </a:pPr>
            <a:r>
              <a:rPr lang="uk-UA" sz="5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b="1" dirty="0"/>
              <a:t>Заклади культури</a:t>
            </a:r>
            <a:endParaRPr lang="en-US" b="1" dirty="0"/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КЗК «Палац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Культури»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КЗК «Будинок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культури «Родина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КЗК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«Мар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янівський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будинок культури»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КЗК «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Жовтоводська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музична школа»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КЗК «Міський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історичний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музей»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КЗК «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Жовтоводська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централізована бібліотечна система»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US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b="1" dirty="0"/>
              <a:t>Спортивні заклади</a:t>
            </a:r>
            <a:endParaRPr lang="en-US" b="1" dirty="0"/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 «Центр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фізичного здоров`я населення «Спорт для всіх» 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Жовтоводської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 міської ради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Комунальний заклад позашкільної освіти Дитячо-юнацька спортивна школа 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Жовтоводської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 міської ради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Стадіон; тренажерні зали; басейн</a:t>
            </a:r>
          </a:p>
          <a:p>
            <a:endParaRPr lang="uk-UA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Торгівля та сфера послуг</a:t>
            </a:r>
          </a:p>
          <a:p>
            <a:endParaRPr lang="uk-UA" sz="500" b="1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Аптек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9,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аптечних відділень - 20</a:t>
            </a:r>
            <a:endParaRPr lang="uk-U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АЗС –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4,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станція зарядки електромобілів – 1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Ломбарди -6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Готелі - 2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Перукарні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салони краси –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uk-U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Оптові бази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-2 </a:t>
            </a:r>
            <a:endParaRPr lang="uk-U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МАФи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144</a:t>
            </a:r>
            <a:endParaRPr lang="uk-U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3648" y="116632"/>
            <a:ext cx="77560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Енергопостачання та комунальні послуги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980728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Електропостачання </a:t>
            </a:r>
            <a:r>
              <a:rPr lang="uk-UA" b="1" dirty="0"/>
              <a:t>в громаді здійснюється </a:t>
            </a:r>
            <a:endParaRPr lang="uk-UA" b="1" dirty="0" smtClean="0"/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Дніпрообленерго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ПАТ Центральна енергетична компанія,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ТОВ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"Дніпровські енергетичні послуги"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Водопостачання та водовідведення в громаді здійснює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«Жовтоводський водоканал» ДОР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Теплопостачання в громаді здійснює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КП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Жовтоводськтепломережа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Жовтоводської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ради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Розподіл та постачання природного газу </a:t>
            </a:r>
            <a:r>
              <a:rPr lang="uk-UA" b="1" dirty="0"/>
              <a:t>споживачам громади </a:t>
            </a:r>
            <a:r>
              <a:rPr lang="uk-UA" b="1" dirty="0" smtClean="0"/>
              <a:t>здійснюють: </a:t>
            </a:r>
            <a:endParaRPr lang="uk-UA" b="1" dirty="0"/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«Нафтогаз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України», АТ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Дніпропетровськгаз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П</a:t>
            </a:r>
            <a:r>
              <a:rPr lang="uk-UA" b="1" dirty="0" smtClean="0"/>
              <a:t>ослуги </a:t>
            </a:r>
            <a:r>
              <a:rPr lang="uk-UA" b="1" dirty="0"/>
              <a:t>з управління побутовими відходами в громаді </a:t>
            </a:r>
            <a:r>
              <a:rPr lang="uk-UA" b="1" dirty="0" smtClean="0"/>
              <a:t>надаються </a:t>
            </a:r>
            <a:endParaRPr lang="uk-UA" b="1" dirty="0"/>
          </a:p>
          <a:p>
            <a:r>
              <a:rPr lang="uk-UA" b="1" dirty="0"/>
              <a:t>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 «Чисте місто»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Жовтоводської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ради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573016"/>
            <a:ext cx="776231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ставки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податку на землі 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промисловості: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%,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с/г землі – </a:t>
            </a:r>
            <a:r>
              <a:rPr lang="uk-UA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uk-UA" sz="1900" dirty="0">
                <a:latin typeface="Calibri" panose="020F0502020204030204" pitchFamily="34" charset="0"/>
                <a:cs typeface="Calibri" panose="020F0502020204030204" pitchFamily="34" charset="0"/>
              </a:rPr>
              <a:t>від НГО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ставки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оренди на землі комерційного 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використання: </a:t>
            </a:r>
          </a:p>
          <a:p>
            <a:pPr fontAlgn="base"/>
            <a:r>
              <a:rPr lang="uk-UA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uk-UA" sz="1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(для розміщення тимчасових споруд)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uk-UA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uk-UA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1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обслуговування </a:t>
            </a:r>
            <a:r>
              <a:rPr lang="uk-UA" sz="17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ганків</a:t>
            </a:r>
            <a:r>
              <a:rPr lang="uk-UA" sz="1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східців та замощування)</a:t>
            </a:r>
            <a:r>
              <a:rPr lang="uk-UA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b="1" u="sng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u="sng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uk-UA" sz="17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1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ведення товарного с/г виробництва)</a:t>
            </a:r>
          </a:p>
          <a:p>
            <a:pPr fontAlgn="base"/>
            <a:endParaRPr lang="uk-UA" sz="15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uk-UA" sz="15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Детальніше</a:t>
            </a:r>
            <a:r>
              <a:rPr lang="uk-UA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i="1" dirty="0">
                <a:latin typeface="Calibri" panose="020F0502020204030204" pitchFamily="34" charset="0"/>
                <a:cs typeface="Calibri" panose="020F0502020204030204" pitchFamily="34" charset="0"/>
              </a:rPr>
              <a:t>про ставки орендної плати за користування земельними ділянками та ставки плати за сервітутне користування земельними ділянками на території </a:t>
            </a:r>
            <a:r>
              <a:rPr lang="uk-UA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Жовтоводської</a:t>
            </a:r>
            <a:r>
              <a:rPr lang="uk-UA" sz="1500" i="1" dirty="0">
                <a:latin typeface="Calibri" panose="020F0502020204030204" pitchFamily="34" charset="0"/>
                <a:cs typeface="Calibri" panose="020F0502020204030204" pitchFamily="34" charset="0"/>
              </a:rPr>
              <a:t> МТГ – </a:t>
            </a:r>
            <a:r>
              <a:rPr lang="uk-UA" sz="1500" i="1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за посиланням </a:t>
            </a:r>
            <a:endParaRPr lang="uk-UA" sz="15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uk-UA" sz="19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послуги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ЦНАП – м. Жовті Води  </a:t>
            </a:r>
            <a:r>
              <a:rPr lang="uk-UA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кількість послуг </a:t>
            </a:r>
            <a:r>
              <a:rPr lang="uk-UA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365</a:t>
            </a:r>
            <a:r>
              <a:rPr lang="uk-UA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216802"/>
            <a:ext cx="64087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Економічні показники</a:t>
            </a:r>
            <a:endParaRPr lang="ru-RU" sz="4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241179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доходи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бюджету громади 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2024 рік: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419113,0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тис.грн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рівень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дотаційності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бюджету: 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7,5 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uk-U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власні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доходи на одного мешканця: 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6851,5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грн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капітальні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видатки на одного мешканця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  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604,1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грн</a:t>
            </a:r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середня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заробітна плата: 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21,25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тис.грн</a:t>
            </a:r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24930</TotalTime>
  <Words>2675</Words>
  <Application>Microsoft Office PowerPoint</Application>
  <PresentationFormat>Экран (4:3)</PresentationFormat>
  <Paragraphs>540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Aharoni</vt:lpstr>
      <vt:lpstr>Arial</vt:lpstr>
      <vt:lpstr>Arial Narrow</vt:lpstr>
      <vt:lpstr>Arial Rounded MT Bold</vt:lpstr>
      <vt:lpstr>Bahnschrift Condensed</vt:lpstr>
      <vt:lpstr>Calibri</vt:lpstr>
      <vt:lpstr>Cambria</vt:lpstr>
      <vt:lpstr>Century Gothic</vt:lpstr>
      <vt:lpstr>Courier New</vt:lpstr>
      <vt:lpstr>Times New Roman</vt:lpstr>
      <vt:lpstr>Wingdings</vt:lpstr>
      <vt:lpstr>Wingdings 3</vt:lpstr>
      <vt:lpstr>Легкий дым</vt:lpstr>
      <vt:lpstr>Інвестиційний профіль  Жовтоводської             міської  територіальної громади</vt:lpstr>
      <vt:lpstr>Історичний екскурс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ІНВЕСТИЦІЙНА ДІЯЛЬНІСТЬ </vt:lpstr>
      <vt:lpstr>Презентация PowerPoint</vt:lpstr>
      <vt:lpstr>Презентация PowerPoint</vt:lpstr>
      <vt:lpstr>Вільні об'єкти нерухомості (аркуш 1): </vt:lpstr>
      <vt:lpstr>Вільні об'єкти нерухомості (аркуш 2): </vt:lpstr>
      <vt:lpstr>Вільні об'єкти нерухомості (аркуш 3):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БОГДАНІВСЬКА ОТГ</dc:title>
  <dc:creator>User</dc:creator>
  <cp:lastModifiedBy>Тетяна Олійник</cp:lastModifiedBy>
  <cp:revision>1104</cp:revision>
  <cp:lastPrinted>2024-10-30T06:32:34Z</cp:lastPrinted>
  <dcterms:created xsi:type="dcterms:W3CDTF">2020-04-16T09:59:56Z</dcterms:created>
  <dcterms:modified xsi:type="dcterms:W3CDTF">2025-05-15T13:02:49Z</dcterms:modified>
</cp:coreProperties>
</file>