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7" r:id="rId2"/>
    <p:sldId id="278" r:id="rId3"/>
    <p:sldId id="285" r:id="rId4"/>
    <p:sldId id="286" r:id="rId5"/>
    <p:sldId id="287" r:id="rId6"/>
    <p:sldId id="288" r:id="rId7"/>
    <p:sldId id="289" r:id="rId8"/>
    <p:sldId id="290" r:id="rId9"/>
    <p:sldId id="263" r:id="rId10"/>
    <p:sldId id="281" r:id="rId11"/>
    <p:sldId id="291" r:id="rId12"/>
    <p:sldId id="294" r:id="rId13"/>
    <p:sldId id="277" r:id="rId14"/>
    <p:sldId id="292" r:id="rId15"/>
    <p:sldId id="293" r:id="rId16"/>
    <p:sldId id="297" r:id="rId17"/>
    <p:sldId id="295" r:id="rId18"/>
    <p:sldId id="296" r:id="rId19"/>
    <p:sldId id="282" r:id="rId20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6" autoAdjust="0"/>
    <p:restoredTop sz="92691" autoAdjust="0"/>
  </p:normalViewPr>
  <p:slideViewPr>
    <p:cSldViewPr>
      <p:cViewPr varScale="1">
        <p:scale>
          <a:sx n="81" d="100"/>
          <a:sy n="81" d="100"/>
        </p:scale>
        <p:origin x="149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5EDBC-F4C9-45A2-91D9-40084B22B487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0910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0910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6368-CAEF-4627-BBB2-E8EBAFD8C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66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1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89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072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438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4663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83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57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4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3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3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48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1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6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1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53C0-9E4B-4C8F-963E-75B4D64575E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0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53C0-9E4B-4C8F-963E-75B4D64575E0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7DA4572-BFE9-4C63-8B3C-440B8F13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19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atalog.youcontrol.market/zabudovnyky/41.2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gvvyk.dp.ua" TargetMode="External"/><Relationship Id="rId2" Type="http://schemas.openxmlformats.org/officeDocument/2006/relationships/hyperlink" Target="mailto:vesr_zhv@i.u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04856" cy="4824536"/>
          </a:xfrm>
        </p:spPr>
        <p:txBody>
          <a:bodyPr>
            <a:noAutofit/>
          </a:bodyPr>
          <a:lstStyle/>
          <a:p>
            <a:pPr algn="r"/>
            <a:r>
              <a:rPr lang="uk-UA" sz="7300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Aharoni" pitchFamily="2" charset="-79"/>
              </a:rPr>
              <a:t>Інвестиційний </a:t>
            </a:r>
            <a:r>
              <a:rPr lang="uk-UA" sz="7300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cs typeface="Aharoni" pitchFamily="2" charset="-79"/>
              </a:rPr>
              <a:t>профіль </a:t>
            </a:r>
            <a:r>
              <a:rPr lang="uk-UA" sz="5900" dirty="0">
                <a:latin typeface="Arial Narrow" pitchFamily="34" charset="0"/>
                <a:cs typeface="Aharoni" pitchFamily="2" charset="-79"/>
              </a:rPr>
              <a:t/>
            </a:r>
            <a:br>
              <a:rPr lang="uk-UA" sz="5900" dirty="0">
                <a:latin typeface="Arial Narrow" pitchFamily="34" charset="0"/>
                <a:cs typeface="Aharoni" pitchFamily="2" charset="-79"/>
              </a:rPr>
            </a:br>
            <a:r>
              <a:rPr lang="uk-UA" sz="5900" dirty="0" err="1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  <a:cs typeface="Aharoni" pitchFamily="2" charset="-79"/>
              </a:rPr>
              <a:t>Жовтоводської</a:t>
            </a:r>
            <a:r>
              <a:rPr lang="uk-UA" sz="5900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  <a:cs typeface="Aharoni" pitchFamily="2" charset="-79"/>
              </a:rPr>
              <a:t>             міської</a:t>
            </a:r>
            <a:r>
              <a:rPr lang="uk-UA" sz="5900" b="1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  <a:cs typeface="Aharoni" pitchFamily="2" charset="-79"/>
              </a:rPr>
              <a:t> </a:t>
            </a:r>
            <a:br>
              <a:rPr lang="uk-UA" sz="5900" b="1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  <a:cs typeface="Aharoni" pitchFamily="2" charset="-79"/>
              </a:rPr>
            </a:br>
            <a:r>
              <a:rPr lang="uk-UA" sz="5900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  <a:cs typeface="Aharoni" pitchFamily="2" charset="-79"/>
              </a:rPr>
              <a:t>територіальної</a:t>
            </a:r>
            <a:r>
              <a:rPr lang="uk-UA" sz="5900" b="1" dirty="0" smtClean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  <a:cs typeface="Aharoni" pitchFamily="2" charset="-79"/>
              </a:rPr>
              <a:t> </a:t>
            </a:r>
            <a:r>
              <a:rPr lang="uk-UA" sz="5900" dirty="0">
                <a:solidFill>
                  <a:schemeClr val="bg2">
                    <a:lumMod val="25000"/>
                  </a:schemeClr>
                </a:solidFill>
                <a:latin typeface="Bahnschrift Condensed" panose="020B0502040204020203" pitchFamily="34" charset="0"/>
                <a:cs typeface="Aharoni" pitchFamily="2" charset="-79"/>
              </a:rPr>
              <a:t>громади</a:t>
            </a:r>
          </a:p>
        </p:txBody>
      </p:sp>
    </p:spTree>
    <p:extLst>
      <p:ext uri="{BB962C8B-B14F-4D97-AF65-F5344CB8AC3E}">
        <p14:creationId xmlns:p14="http://schemas.microsoft.com/office/powerpoint/2010/main" val="14135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16496"/>
            <a:ext cx="76683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dirty="0">
                <a:solidFill>
                  <a:schemeClr val="accent3">
                    <a:lumMod val="50000"/>
                  </a:schemeClr>
                </a:solidFill>
                <a:latin typeface="Bahnschrift Condensed" panose="020B0502040204020203" pitchFamily="34" charset="0"/>
              </a:rPr>
              <a:t>Найбільші промислові підприємства: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301244"/>
              </p:ext>
            </p:extLst>
          </p:nvPr>
        </p:nvGraphicFramePr>
        <p:xfrm>
          <a:off x="1403648" y="1196752"/>
          <a:ext cx="7416823" cy="4536505"/>
        </p:xfrm>
        <a:graphic>
          <a:graphicData uri="http://schemas.openxmlformats.org/drawingml/2006/table">
            <a:tbl>
              <a:tblPr/>
              <a:tblGrid>
                <a:gridCol w="1922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27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Назва підприємства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Розташування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noProof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Продукция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07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ДП «СХІД ГЗК"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Україна, </a:t>
                      </a:r>
                    </a:p>
                    <a:p>
                      <a:pPr algn="ctr" fontAlgn="b"/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52204, </a:t>
                      </a:r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Дніпропетровська обл.,</a:t>
                      </a:r>
                    </a:p>
                    <a:p>
                      <a:pPr algn="ctr" fontAlgn="b"/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200" i="0" kern="1200" noProof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Кам’янський</a:t>
                      </a:r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</a:t>
                      </a:r>
                    </a:p>
                    <a:p>
                      <a:pPr algn="ctr" fontAlgn="b"/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м. Жовті Води, </a:t>
                      </a:r>
                    </a:p>
                    <a:p>
                      <a:pPr algn="ctr" fontAlgn="b"/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вул. </a:t>
                      </a:r>
                      <a:r>
                        <a:rPr lang="uk-UA" sz="1200" i="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Олеся Гончара, </a:t>
                      </a:r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sz="120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видобуток та переробка уранових руд;</a:t>
                      </a:r>
                    </a:p>
                    <a:p>
                      <a:pPr lvl="0" algn="ctr"/>
                      <a:r>
                        <a:rPr lang="uk-UA" sz="120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виробництво сірчаної кислоти;</a:t>
                      </a:r>
                    </a:p>
                    <a:p>
                      <a:pPr lvl="0" algn="ctr"/>
                      <a:r>
                        <a:rPr lang="uk-UA" sz="120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виробництво гірничо-шахтного устаткування та приладів, запчастин до гірничошахтного устаткування;</a:t>
                      </a:r>
                    </a:p>
                    <a:p>
                      <a:pPr lvl="0" algn="ctr"/>
                      <a:r>
                        <a:rPr lang="uk-UA" sz="120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випуск науково-технічної продукції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82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Товариство з обмеженою відповідальністю «</a:t>
                      </a:r>
                      <a:r>
                        <a:rPr lang="uk-UA" sz="1200" b="1" kern="1200" noProof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Білмакс</a:t>
                      </a:r>
                      <a:r>
                        <a:rPr lang="uk-UA" sz="1200" b="1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Україна, </a:t>
                      </a:r>
                    </a:p>
                    <a:p>
                      <a:pPr algn="ctr" fontAlgn="b"/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52204, </a:t>
                      </a:r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Дніпропетровська обл.,</a:t>
                      </a:r>
                    </a:p>
                    <a:p>
                      <a:pPr algn="ctr" fontAlgn="b"/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200" i="0" kern="1200" noProof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Кам’янський</a:t>
                      </a:r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</a:t>
                      </a:r>
                    </a:p>
                    <a:p>
                      <a:pPr algn="ctr" fontAlgn="b"/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м. Жовті Води,</a:t>
                      </a:r>
                    </a:p>
                    <a:p>
                      <a:pPr algn="ctr" fontAlgn="b"/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вулиця  Заводська, 1/9</a:t>
                      </a:r>
                      <a:endParaRPr lang="uk-UA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виробництво електророзподільної та контрольної апаратури;</a:t>
                      </a:r>
                    </a:p>
                    <a:p>
                      <a:pPr algn="ctr"/>
                      <a:r>
                        <a:rPr lang="uk-UA" sz="120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виробництво контрольно-вимірювальних приладів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82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Товариство з обмеженою відповідальністю «Позитрон </a:t>
                      </a:r>
                      <a:r>
                        <a:rPr lang="uk-UA" sz="1200" b="1" kern="1200" noProof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GmbH</a:t>
                      </a:r>
                      <a:r>
                        <a:rPr lang="uk-UA" sz="1200" b="1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Україна, </a:t>
                      </a:r>
                    </a:p>
                    <a:p>
                      <a:pPr algn="ctr" fontAlgn="b"/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52204, </a:t>
                      </a:r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Дніпропетровська обл.,</a:t>
                      </a:r>
                    </a:p>
                    <a:p>
                      <a:pPr algn="ctr" fontAlgn="b"/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200" i="0" kern="1200" noProof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Кам’янський</a:t>
                      </a:r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</a:t>
                      </a:r>
                    </a:p>
                    <a:p>
                      <a:pPr algn="ctr" fontAlgn="b"/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м. Жовті Води,</a:t>
                      </a:r>
                    </a:p>
                    <a:p>
                      <a:pPr algn="ctr" fontAlgn="b"/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вулиця 8-го Березня, 46</a:t>
                      </a:r>
                      <a:endParaRPr lang="uk-UA" sz="12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-розробка та виробництво приладів і систем радіаційного контролю для промисловості, екології, науки</a:t>
                      </a:r>
                      <a:endParaRPr lang="uk-UA" sz="12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55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Товариство з обмеженою відповідальністю «Науково-виробниче підприємство «</a:t>
                      </a:r>
                      <a:r>
                        <a:rPr lang="uk-UA" sz="1200" b="1" kern="1200" noProof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Тетра</a:t>
                      </a:r>
                      <a:r>
                        <a:rPr lang="uk-UA" sz="1200" b="1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uk-UA" sz="12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Україна, </a:t>
                      </a:r>
                    </a:p>
                    <a:p>
                      <a:pPr algn="ctr" fontAlgn="b"/>
                      <a:r>
                        <a:rPr lang="uk-UA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52204, </a:t>
                      </a:r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Дніпропетровська обл.,</a:t>
                      </a:r>
                    </a:p>
                    <a:p>
                      <a:pPr algn="ctr" fontAlgn="b"/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200" i="0" kern="1200" noProof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Кам’янський</a:t>
                      </a:r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район,</a:t>
                      </a:r>
                    </a:p>
                    <a:p>
                      <a:pPr algn="ctr" fontAlgn="b"/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м. Жовті Води,</a:t>
                      </a:r>
                    </a:p>
                    <a:p>
                      <a:pPr algn="ctr" fontAlgn="b"/>
                      <a:r>
                        <a:rPr lang="uk-UA" sz="120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вулиця Франка, 2</a:t>
                      </a:r>
                      <a:endParaRPr lang="uk-UA" sz="12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-виробництво електророзподільної та контрольної апаратури;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uk-UA" sz="120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виробництво контрольно-вимірювальних приладів</a:t>
                      </a:r>
                    </a:p>
                    <a:p>
                      <a:pPr algn="ctr">
                        <a:buFontTx/>
                        <a:buChar char="-"/>
                      </a:pPr>
                      <a:r>
                        <a:rPr lang="uk-UA" sz="120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дослідження і розробки в галузі природничих та технічних наук</a:t>
                      </a:r>
                      <a:endParaRPr lang="uk-UA" sz="12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59832" y="31102"/>
            <a:ext cx="48965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Промисловість</a:t>
            </a:r>
            <a:endParaRPr lang="ru-RU" sz="39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0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9" y="612085"/>
            <a:ext cx="705678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Найбільші</a:t>
            </a:r>
            <a:r>
              <a:rPr lang="uk-UA" sz="1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500" b="1" dirty="0">
                <a:solidFill>
                  <a:schemeClr val="accent5">
                    <a:lumMod val="50000"/>
                  </a:schemeClr>
                </a:solidFill>
                <a:latin typeface="Bahnschrift Condensed" panose="020B0502040204020203" pitchFamily="34" charset="0"/>
              </a:rPr>
              <a:t>сільськогосподарські підприємства: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277053"/>
              </p:ext>
            </p:extLst>
          </p:nvPr>
        </p:nvGraphicFramePr>
        <p:xfrm>
          <a:off x="1331639" y="1258417"/>
          <a:ext cx="7128792" cy="4674496"/>
        </p:xfrm>
        <a:graphic>
          <a:graphicData uri="http://schemas.openxmlformats.org/drawingml/2006/table">
            <a:tbl>
              <a:tblPr/>
              <a:tblGrid>
                <a:gridCol w="432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5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604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№ з/п</a:t>
                      </a:r>
                      <a:endParaRPr lang="uk-UA" sz="12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Назва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підприємства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Розташування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Земельний банк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Продукция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485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uk-UA" sz="1200" b="0" i="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endParaRPr lang="uk-UA" sz="1200" b="0" i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СПП «ВІЗА-АГРО»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52204,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Дніпропетровська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обл., </a:t>
                      </a:r>
                    </a:p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місто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Жовті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Води, </a:t>
                      </a: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бульвар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Свободи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будинок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49А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4770 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горох, кукурудза, пшениця, соняшник,</a:t>
                      </a:r>
                      <a:r>
                        <a:rPr lang="uk-UA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ячмінь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664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uk-UA" sz="1200" b="0" i="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endParaRPr lang="uk-UA" sz="1200" b="0" i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 «ВІКТОРІЯ»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52204,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Дніпропетровська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обл., </a:t>
                      </a:r>
                    </a:p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місто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Жовті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Води, </a:t>
                      </a: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бульвар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Свободи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 fontAlgn="b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будинок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1038 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горох,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кукурудза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пшениця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соняшник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ячмінь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558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algn="ctr" defTabSz="457200" rtl="0" eaLnBrk="1" fontAlgn="b" latinLnBrk="0" hangingPunct="1">
                        <a:lnSpc>
                          <a:spcPct val="150000"/>
                        </a:lnSpc>
                      </a:pPr>
                      <a:endParaRPr lang="uk-UA" sz="1200" b="0" i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Товариство</a:t>
                      </a: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 </a:t>
                      </a:r>
                      <a:r>
                        <a:rPr lang="ru-RU" sz="12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обмеженою</a:t>
                      </a: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відповідальністю</a:t>
                      </a: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"ДНІПРО-ГІБРИД"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52180,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Дніпропетровська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обл., с. 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Мар’янівка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вул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Миру, буд.4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розведення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свиней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633976"/>
                  </a:ext>
                </a:extLst>
              </a:tr>
              <a:tr h="1037747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ПСП «ДЕМЕТРА»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52207,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Дніпропетровська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обл., </a:t>
                      </a:r>
                    </a:p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місто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Жовті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Води, </a:t>
                      </a:r>
                    </a:p>
                    <a:p>
                      <a:pPr algn="ctr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вул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Героїв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Чорнобиля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будинок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47А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695 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пшениця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соняшник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ячмінь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3649" y="0"/>
            <a:ext cx="70567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Сільське господарство</a:t>
            </a:r>
            <a:endParaRPr lang="ru-RU" sz="39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52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709744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900" b="1" dirty="0" smtClean="0">
                <a:solidFill>
                  <a:schemeClr val="accent5">
                    <a:lumMod val="50000"/>
                  </a:schemeClr>
                </a:solidFill>
              </a:rPr>
              <a:t>Представники сфери будівництва:</a:t>
            </a:r>
            <a:endParaRPr lang="uk-UA" sz="1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125272"/>
              </p:ext>
            </p:extLst>
          </p:nvPr>
        </p:nvGraphicFramePr>
        <p:xfrm>
          <a:off x="1403648" y="1412776"/>
          <a:ext cx="7344816" cy="4525806"/>
        </p:xfrm>
        <a:graphic>
          <a:graphicData uri="http://schemas.openxmlformats.org/drawingml/2006/table">
            <a:tbl>
              <a:tblPr/>
              <a:tblGrid>
                <a:gridCol w="440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1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16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№ з/п</a:t>
                      </a:r>
                      <a:endParaRPr lang="uk-UA" sz="13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Назва </a:t>
                      </a:r>
                      <a:r>
                        <a:rPr lang="uk-UA" sz="1300" b="1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суб</a:t>
                      </a:r>
                      <a:r>
                        <a:rPr lang="en-US" sz="13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’</a:t>
                      </a:r>
                      <a:r>
                        <a:rPr lang="uk-UA" sz="1300" b="1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єкта</a:t>
                      </a:r>
                      <a:r>
                        <a:rPr lang="uk-UA" sz="13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господарювання</a:t>
                      </a:r>
                      <a:endParaRPr lang="uk-UA" sz="13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Вид діяльності</a:t>
                      </a:r>
                      <a:endParaRPr lang="uk-UA" sz="13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993"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50000"/>
                        </a:lnSpc>
                      </a:pPr>
                      <a:r>
                        <a:rPr lang="uk-UA" sz="1300" b="0" i="0" kern="120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endParaRPr lang="uk-UA" sz="1300" b="0" i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uk-UA" sz="1300" b="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ПРИВАТНЕ ПІДПРИЄМСТВО </a:t>
                      </a:r>
                      <a:r>
                        <a:rPr lang="uk-UA" sz="1300" b="0" i="0" kern="1200" noProof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ПІДПРИЄМСТВО</a:t>
                      </a:r>
                      <a:r>
                        <a:rPr lang="uk-UA" sz="1300" b="0" i="0" kern="1200" noProof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МАТЕРІАЛЬНО-ТЕХНІЧНОГО ЗАБЕЗПЕЧЕННЯ "БУД-СЕРВІС"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Неспеціалізована</a:t>
                      </a:r>
                      <a:r>
                        <a:rPr lang="uk-UA" sz="12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оптова торгівля</a:t>
                      </a:r>
                      <a:endParaRPr lang="uk-UA" sz="12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Будівництво інших споруд, </a:t>
                      </a:r>
                      <a:r>
                        <a:rPr lang="uk-UA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н.в.і.у</a:t>
                      </a:r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Розвідувальне буріння</a:t>
                      </a:r>
                    </a:p>
                    <a:p>
                      <a:pPr algn="ctr" fontAlgn="b">
                        <a:lnSpc>
                          <a:spcPct val="150000"/>
                        </a:lnSpc>
                      </a:pPr>
                      <a:endParaRPr lang="uk-UA" sz="1200" b="0" i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189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uk-UA" sz="13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uk-UA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uk-UA" sz="13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ФОП БОЙЧЕНКО ІГОР ВАСИЛЬОВИЧ</a:t>
                      </a:r>
                      <a:endParaRPr lang="uk-UA" sz="1300" b="0" i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Будівництво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житлових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і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нежитлових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будівель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/>
                      </a:r>
                      <a:b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</a:br>
                      <a:endParaRPr lang="uk-UA" sz="1200" b="0" i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3771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uk-UA" sz="13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uk-UA" sz="13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uk-UA" sz="13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ФОП САВЕЛЬЄВ АНДРІЙ АНДРІЙОВИЧ</a:t>
                      </a:r>
                      <a:endParaRPr lang="uk-UA" sz="1300" b="0" i="0" kern="120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Будівництво житлових і нежитлових будівель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Знесення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Підготовчі роботи на будівельному майданчику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Електромонтажні роботи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Монтаж водопровідних мереж, систем опалення та кондиціонування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Інші будівельно-монтажні роботи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Штукатурні роботи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Установлення столярних виробів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Покриття підлоги й облицювання стін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Малярні роботи та скління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Інші роботи із завершення будівництва</a:t>
                      </a:r>
                    </a:p>
                    <a:p>
                      <a:pPr marL="0" algn="ctr" defTabSz="457200" rtl="0" eaLnBrk="1" latinLnBrk="0" hangingPunct="1"/>
                      <a:r>
                        <a:rPr lang="uk-UA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Покрівельні роботи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27251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3648" y="31102"/>
            <a:ext cx="70974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Будівництво</a:t>
            </a:r>
            <a:endParaRPr lang="ru-RU" sz="39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26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48526"/>
            <a:ext cx="43924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Туризм</a:t>
            </a:r>
            <a:endParaRPr lang="ru-RU" sz="39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124744"/>
            <a:ext cx="7560840" cy="4916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/>
              <a:t>Природно-заповідний фонд на території громади</a:t>
            </a:r>
          </a:p>
          <a:p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     відсутній</a:t>
            </a:r>
          </a:p>
          <a:p>
            <a:endParaRPr lang="uk-UA" sz="13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/>
              <a:t>Пам'ятки архітектури на території </a:t>
            </a:r>
            <a:r>
              <a:rPr lang="uk-UA" b="1" dirty="0" smtClean="0"/>
              <a:t>громади</a:t>
            </a:r>
          </a:p>
          <a:p>
            <a:pPr marL="285750" indent="-285750" algn="just">
              <a:lnSpc>
                <a:spcPts val="1500"/>
              </a:lnSpc>
              <a:buFont typeface="Courier New" panose="02070309020205020404" pitchFamily="49" charset="0"/>
              <a:buChar char="o"/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ts val="1500"/>
              </a:lnSpc>
              <a:buFont typeface="Courier New" panose="02070309020205020404" pitchFamily="49" charset="0"/>
              <a:buChar char="o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Палац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культури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(або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«Центр народної культури та дозвілля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 був побудований в 1957 році. З огляду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унікальність Палацу культури в Жовтих Водах, в 1985 році він був включений в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список архітектурних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пам'яток Дніпропетровської області.</a:t>
            </a:r>
          </a:p>
          <a:p>
            <a:endParaRPr lang="uk-UA" sz="13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/>
              <a:t>Туристична інфраструктура:  </a:t>
            </a:r>
            <a:endParaRPr lang="uk-UA" b="1" dirty="0" smtClean="0"/>
          </a:p>
          <a:p>
            <a:pPr marL="285750" indent="-285750">
              <a:lnSpc>
                <a:spcPts val="1500"/>
              </a:lnSpc>
              <a:buFont typeface="Courier New" panose="02070309020205020404" pitchFamily="49" charset="0"/>
              <a:buChar char="o"/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ts val="1500"/>
              </a:lnSpc>
              <a:buFont typeface="Courier New" panose="02070309020205020404" pitchFamily="49" charset="0"/>
              <a:buChar char="o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пам’ятник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героям визвольної війни 1648-1654 років; 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ts val="1500"/>
              </a:lnSpc>
              <a:buFont typeface="Courier New" panose="02070309020205020404" pitchFamily="49" charset="0"/>
              <a:buChar char="o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КЗК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«Палац культури»; 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ts val="1500"/>
              </a:lnSpc>
              <a:buFont typeface="Courier New" panose="02070309020205020404" pitchFamily="49" charset="0"/>
              <a:buChar char="o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КЗК «Міський історичний музей»; </a:t>
            </a:r>
          </a:p>
          <a:p>
            <a:pPr marL="285750" indent="-285750">
              <a:lnSpc>
                <a:spcPts val="1500"/>
              </a:lnSpc>
              <a:buFont typeface="Courier New" panose="02070309020205020404" pitchFamily="49" charset="0"/>
              <a:buChar char="o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готелі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500"/>
              </a:lnSpc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     Розроблено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карту мандрівник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а.</a:t>
            </a:r>
          </a:p>
          <a:p>
            <a:endParaRPr lang="uk-UA" sz="13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/>
              <a:t>Зони </a:t>
            </a:r>
            <a:r>
              <a:rPr lang="uk-UA" b="1" dirty="0"/>
              <a:t>рекреації та </a:t>
            </a:r>
            <a:r>
              <a:rPr lang="uk-UA" b="1" dirty="0" smtClean="0"/>
              <a:t>відпочинку</a:t>
            </a:r>
          </a:p>
          <a:p>
            <a:pPr marL="285750" indent="-285750">
              <a:lnSpc>
                <a:spcPts val="1500"/>
              </a:lnSpc>
              <a:buFont typeface="Courier New" panose="02070309020205020404" pitchFamily="49" charset="0"/>
              <a:buChar char="o"/>
            </a:pPr>
            <a:endParaRPr lang="uk-UA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ts val="1500"/>
              </a:lnSpc>
              <a:buFont typeface="Courier New" panose="02070309020205020404" pitchFamily="49" charset="0"/>
              <a:buChar char="o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Дитячий парк» 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вул. 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Авангардна, 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56. Площа – 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69942,0 </a:t>
            </a:r>
            <a:r>
              <a:rPr lang="uk-UA" sz="1300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lnSpc>
                <a:spcPts val="1500"/>
              </a:lnSpc>
              <a:buFont typeface="Courier New" panose="02070309020205020404" pitchFamily="49" charset="0"/>
              <a:buChar char="o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«Парк Слави» 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вул. Героїв України 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вул. Європейська 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– Бульвар Свободи. Площа – 204098,0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lnSpc>
                <a:spcPts val="1500"/>
              </a:lnSpc>
              <a:buFont typeface="Courier New" panose="02070309020205020404" pitchFamily="49" charset="0"/>
              <a:buChar char="o"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Сквер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«Надія» 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(вул. Авангардна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Площа – 46000,0 </a:t>
            </a:r>
            <a:r>
              <a:rPr lang="uk-UA" sz="1300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uk-UA" sz="13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lnSpc>
                <a:spcPts val="1500"/>
              </a:lnSpc>
              <a:buFont typeface="Courier New" panose="02070309020205020404" pitchFamily="49" charset="0"/>
              <a:buChar char="o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Парк ІІ-го мікрорайону</a:t>
            </a:r>
          </a:p>
        </p:txBody>
      </p:sp>
    </p:spTree>
    <p:extLst>
      <p:ext uri="{BB962C8B-B14F-4D97-AF65-F5344CB8AC3E}">
        <p14:creationId xmlns:p14="http://schemas.microsoft.com/office/powerpoint/2010/main" val="129050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260648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Пріоритетні напрямки розвитку </a:t>
            </a:r>
            <a:endParaRPr lang="uk-UA" sz="33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uk-UA" sz="33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Жовтоводської</a:t>
            </a:r>
            <a:r>
              <a:rPr lang="uk-UA" sz="33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МТГ</a:t>
            </a:r>
            <a:endParaRPr lang="ru-RU" sz="33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772816"/>
            <a:ext cx="76246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Розвиток промислового сектору економіки, збільшення зайнятості населення</a:t>
            </a:r>
          </a:p>
          <a:p>
            <a:endParaRPr lang="uk-U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Гуманітарний та соціальний розвиток громади</a:t>
            </a:r>
          </a:p>
          <a:p>
            <a:pPr marL="285750" indent="-285750"/>
            <a:endParaRPr lang="uk-U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Забезпечення екологічної та енергетичної безпеки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sz="2100" dirty="0"/>
          </a:p>
          <a:p>
            <a:endParaRPr lang="uk-UA" sz="21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Розвиток житлово-комунального господарства</a:t>
            </a:r>
            <a:endParaRPr lang="uk-UA" sz="21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5472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88640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Інвестиційні пропозиції </a:t>
            </a:r>
            <a:r>
              <a:rPr lang="uk-UA" sz="29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Жовтоводської</a:t>
            </a:r>
            <a:r>
              <a:rPr lang="uk-UA" sz="29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29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МТГ</a:t>
            </a:r>
            <a:endParaRPr lang="ru-RU" sz="29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836711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/>
              <a:t>Земельні ділянки</a:t>
            </a:r>
            <a:endParaRPr lang="uk-UA" b="1" dirty="0"/>
          </a:p>
          <a:p>
            <a:endParaRPr lang="ru-RU" b="1" strike="sngStrike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377305"/>
              </p:ext>
            </p:extLst>
          </p:nvPr>
        </p:nvGraphicFramePr>
        <p:xfrm>
          <a:off x="899592" y="1412774"/>
          <a:ext cx="7848871" cy="448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066">
                <a:tc>
                  <a:txBody>
                    <a:bodyPr/>
                    <a:lstStyle/>
                    <a:p>
                      <a:pPr algn="ctr"/>
                      <a:endParaRPr lang="uk-UA" sz="11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uk-UA" sz="11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№</a:t>
                      </a:r>
                      <a:endParaRPr lang="uk-UA" sz="11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Місцезнаходження. Кадастровий номер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Цільове призначення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Власник. Тип ділянки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Механізм співробітництва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Площа, га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uk-UA" sz="1200" kern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Район колишнього УАТ </a:t>
                      </a:r>
                      <a:r>
                        <a:rPr lang="uk-UA" sz="1200" kern="120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ЖУБу</a:t>
                      </a:r>
                      <a:endParaRPr lang="uk-UA" sz="1200" kern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промислове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Жовтоводська</a:t>
                      </a: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міська рада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Землі промислового призначення,  транспорту, зв'язку, енергетики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Право </a:t>
                      </a: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оренди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145,8-160,0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00511"/>
                  </a:ext>
                </a:extLst>
              </a:tr>
              <a:tr h="663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Провулок Монтажний, 2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промислове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Жовтоводська</a:t>
                      </a: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міська рада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Землі промислового призначення,  транспорту, зв'язку, енергетики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Право оренди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3,0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Вулиця Промислова,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промислове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Жовтоводська</a:t>
                      </a: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міська рада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Землі промислового призначення,  транспорту, зв'язку, енергетики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Право оренди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0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Вулиця Промислова, 4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промислове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Жовтоводська</a:t>
                      </a: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міська рада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Землі промислового призначення,  транспорту, зв'язку, енергетики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Право оренди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6,0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0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Вулиця Промислова, 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промислове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Жовтоводська</a:t>
                      </a: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міська рада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Землі промислового призначення,  транспорту, зв'язку, енергетики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Право оренди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6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0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Вулиця Грушевського, 6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житлове будівництво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noProof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Жовтоводська</a:t>
                      </a: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міська рада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200" b="0" i="0" kern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Землі житлової та громадської забудови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Право оренди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uk-UA" sz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326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1" y="836711"/>
            <a:ext cx="712879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300" b="1" dirty="0"/>
              <a:t>Земельні ділянки комунальних підприємств</a:t>
            </a:r>
            <a:r>
              <a:rPr lang="uk-UA" b="1" dirty="0" smtClean="0"/>
              <a:t>:</a:t>
            </a:r>
            <a:endParaRPr lang="ru-RU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208363"/>
              </p:ext>
            </p:extLst>
          </p:nvPr>
        </p:nvGraphicFramePr>
        <p:xfrm>
          <a:off x="1259633" y="1700808"/>
          <a:ext cx="7488830" cy="2884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9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5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7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uk-UA" sz="1100" b="1" kern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uk-UA" sz="1100" b="1" kern="12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№</a:t>
                      </a:r>
                      <a:endParaRPr lang="uk-UA" sz="1100" b="1" kern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uk-UA" sz="1100" b="1" kern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Місцезнаходження. Кадастровий номер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uk-UA" sz="1100" b="1" kern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Цільове призначення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uk-UA" sz="1100" b="1" kern="12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Власник. Тип ділянки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Механізм співробітництва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Площа, га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87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м. Жовті Води (в 500 метрах на захід від північно – західної окраїни міста Жовті Води)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l"/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Віддаленість від річки Зелена – 5 км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l"/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Віддаленість від річки Інгулець – 21км 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uk-UA" sz="1200" kern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землі комунальної власності  промислового призначення, загального користування, відведені для цілей поводження з відходами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uk-UA" sz="1200" kern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КП «Виробниче житлово- ремонтно- експлуатаційне об’єднання» </a:t>
                      </a: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Жовтоводської</a:t>
                      </a: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міської ради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Тип ділянки: </a:t>
                      </a:r>
                      <a:r>
                        <a:rPr lang="uk-UA" sz="12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золовідвал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uk-UA" sz="1200" kern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Оренда: довгострокова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Напрямок використання: на розсуд орендаря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kern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uk-UA" sz="12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37,0856 га</a:t>
                      </a:r>
                      <a:endParaRPr lang="uk-UA" sz="1200" kern="12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00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652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025434" cy="654032"/>
          </a:xfrm>
        </p:spPr>
        <p:txBody>
          <a:bodyPr>
            <a:normAutofit fontScale="9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Об'єкти </a:t>
            </a:r>
            <a:r>
              <a:rPr lang="uk-UA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нерухомості:</a:t>
            </a:r>
            <a:r>
              <a:rPr lang="uk-UA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uk-UA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uk-UA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272763"/>
              </p:ext>
            </p:extLst>
          </p:nvPr>
        </p:nvGraphicFramePr>
        <p:xfrm>
          <a:off x="1475656" y="1010848"/>
          <a:ext cx="7211143" cy="515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4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1964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№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Короткий опис. Кадастровий номер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площа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Можливе використання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Механізм співробітництва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Адреса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357"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Майновий комплекс колишньої СШ №7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2222,5 / 17557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Крім небезпечних та шкідливих виробництв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Право оренди,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право викупу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м. Жовті Води,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вул. Зелена, 28а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0595"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Майновий комплекс колишньої загальноосвітньої школи для дітей з вадами розумового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розвитку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2048,5 / 17025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Крім небезпечних та шкідливих виробництв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Право оренди,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Право викупу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м. Жовті Води,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вул. Будівельників, 17а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434288"/>
                  </a:ext>
                </a:extLst>
              </a:tr>
              <a:tr h="1107770"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Майновий комплекс колишнього дитячого будинку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1004,2/ 9359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Крім небезпечних та шкідливих виробництв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Право оренди,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Право викупу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м. Жовті Води,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вул. Козацької Слави, 15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091181"/>
                  </a:ext>
                </a:extLst>
              </a:tr>
              <a:tr h="1107770"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Майновий комплекс колишнього ДНЗ №33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1229,5/1010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Крім небезпечних та шкідливих виробництв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Право оренди,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Право викупу</a:t>
                      </a:r>
                    </a:p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м. Жовті Води,</a:t>
                      </a:r>
                    </a:p>
                    <a:p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вул. Козацької Слави, 25А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052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057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7"/>
            <a:ext cx="7488829" cy="576065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uk-UA" sz="2100" b="1" dirty="0" smtClean="0">
                <a:solidFill>
                  <a:schemeClr val="tx1"/>
                </a:solidFill>
              </a:rPr>
              <a:t>Вільні приміщення комунальних підприємств:</a:t>
            </a:r>
            <a:endParaRPr lang="en-US" sz="21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714060"/>
              </p:ext>
            </p:extLst>
          </p:nvPr>
        </p:nvGraphicFramePr>
        <p:xfrm>
          <a:off x="1259633" y="1124743"/>
          <a:ext cx="7704855" cy="5552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094">
                  <a:extLst>
                    <a:ext uri="{9D8B030D-6E8A-4147-A177-3AD203B41FA5}">
                      <a16:colId xmlns:a16="http://schemas.microsoft.com/office/drawing/2014/main" val="2356047190"/>
                    </a:ext>
                  </a:extLst>
                </a:gridCol>
                <a:gridCol w="927437">
                  <a:extLst>
                    <a:ext uri="{9D8B030D-6E8A-4147-A177-3AD203B41FA5}">
                      <a16:colId xmlns:a16="http://schemas.microsoft.com/office/drawing/2014/main" val="1371115640"/>
                    </a:ext>
                  </a:extLst>
                </a:gridCol>
                <a:gridCol w="1528836">
                  <a:extLst>
                    <a:ext uri="{9D8B030D-6E8A-4147-A177-3AD203B41FA5}">
                      <a16:colId xmlns:a16="http://schemas.microsoft.com/office/drawing/2014/main" val="14432135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38577177"/>
                    </a:ext>
                  </a:extLst>
                </a:gridCol>
                <a:gridCol w="818092">
                  <a:extLst>
                    <a:ext uri="{9D8B030D-6E8A-4147-A177-3AD203B41FA5}">
                      <a16:colId xmlns:a16="http://schemas.microsoft.com/office/drawing/2014/main" val="633774841"/>
                    </a:ext>
                  </a:extLst>
                </a:gridCol>
                <a:gridCol w="906344">
                  <a:extLst>
                    <a:ext uri="{9D8B030D-6E8A-4147-A177-3AD203B41FA5}">
                      <a16:colId xmlns:a16="http://schemas.microsoft.com/office/drawing/2014/main" val="2418178540"/>
                    </a:ext>
                  </a:extLst>
                </a:gridCol>
                <a:gridCol w="870984">
                  <a:extLst>
                    <a:ext uri="{9D8B030D-6E8A-4147-A177-3AD203B41FA5}">
                      <a16:colId xmlns:a16="http://schemas.microsoft.com/office/drawing/2014/main" val="847240233"/>
                    </a:ext>
                  </a:extLst>
                </a:gridCol>
                <a:gridCol w="1004980">
                  <a:extLst>
                    <a:ext uri="{9D8B030D-6E8A-4147-A177-3AD203B41FA5}">
                      <a16:colId xmlns:a16="http://schemas.microsoft.com/office/drawing/2014/main" val="1087966929"/>
                    </a:ext>
                  </a:extLst>
                </a:gridCol>
              </a:tblGrid>
              <a:tr h="721126">
                <a:tc>
                  <a:txBody>
                    <a:bodyPr/>
                    <a:lstStyle/>
                    <a:p>
                      <a:pPr algn="ctr"/>
                      <a:r>
                        <a:rPr lang="uk-UA" sz="85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Назва об</a:t>
                      </a:r>
                      <a:r>
                        <a:rPr lang="en-US" sz="85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’</a:t>
                      </a:r>
                      <a:r>
                        <a:rPr lang="uk-UA" sz="850" noProof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єкта</a:t>
                      </a:r>
                      <a:r>
                        <a:rPr lang="uk-UA" sz="85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місце</a:t>
                      </a:r>
                      <a:r>
                        <a:rPr lang="uk-UA" sz="850" baseline="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розташування</a:t>
                      </a:r>
                      <a:endParaRPr lang="uk-UA" sz="85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5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Опис об</a:t>
                      </a:r>
                      <a:r>
                        <a:rPr lang="en-US" sz="85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’</a:t>
                      </a:r>
                      <a:r>
                        <a:rPr lang="uk-UA" sz="850" noProof="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єкта</a:t>
                      </a:r>
                      <a:r>
                        <a:rPr lang="uk-UA" sz="85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призначення</a:t>
                      </a:r>
                      <a:endParaRPr lang="uk-UA" sz="85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5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Технічні показники</a:t>
                      </a:r>
                      <a:endParaRPr lang="uk-UA" sz="85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noProof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Механізм співробітництва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5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Ініціатор</a:t>
                      </a:r>
                      <a:endParaRPr lang="uk-UA" sz="85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5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Інженерна структура</a:t>
                      </a:r>
                    </a:p>
                    <a:p>
                      <a:pPr algn="ctr"/>
                      <a:endParaRPr lang="uk-UA" sz="9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5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Земельна ділянка (ц</a:t>
                      </a:r>
                      <a:r>
                        <a:rPr lang="uk-UA" sz="8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ільове</a:t>
                      </a:r>
                      <a:r>
                        <a:rPr lang="uk-UA" sz="8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призначення)</a:t>
                      </a:r>
                      <a:endParaRPr lang="uk-UA" sz="85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850" noProof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Логістична інфраструктура</a:t>
                      </a:r>
                    </a:p>
                    <a:p>
                      <a:pPr algn="ctr"/>
                      <a:endParaRPr lang="uk-UA" sz="900" noProof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374054"/>
                  </a:ext>
                </a:extLst>
              </a:tr>
              <a:tr h="2490487">
                <a:tc>
                  <a:txBody>
                    <a:bodyPr/>
                    <a:lstStyle/>
                    <a:p>
                      <a:pPr algn="ctr"/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Дільниця транспортних засобів та механізації, (</a:t>
                      </a:r>
                      <a:r>
                        <a:rPr lang="uk-UA" sz="10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м.Жовті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Води, вул. </a:t>
                      </a:r>
                      <a:r>
                        <a:rPr lang="uk-UA" sz="10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В.Жуковського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 20)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дільниця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для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розміщення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автомобільного транспорту, 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загальна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площа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забудови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9,378 тис.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м²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адміністративна будівля (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102,5 м²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 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гаражі (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S=2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0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4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,5 м²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 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побутовий корпус (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S=3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12,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м²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вхід в погреб (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S=6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м²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механічна майстерня (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S=347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м²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сторожка (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S=47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м²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бокс для ремонту (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36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,8 м²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вагончик (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,7 м²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навіс-вагова (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138,6 м²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гараж (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S=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353,7 м²</a:t>
                      </a:r>
                      <a:r>
                        <a:rPr lang="en-US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)</a:t>
                      </a:r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;</a:t>
                      </a:r>
                      <a:endParaRPr lang="en-US" sz="95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95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 площа двору 4 548м²</a:t>
                      </a:r>
                      <a:endParaRPr lang="en-US" sz="95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Оренда: коротко-, середньо-, довгострокова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КП «Виробниче житлово- ремонтно- експлуатаційне об’єднання» </a:t>
                      </a:r>
                      <a:r>
                        <a:rPr lang="uk-UA" sz="10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Жовтоводської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міської ради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9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Електроенергія, водопостачання/водовідведення, газопостачання та система опалення: мережі в наявності, послуги тимчасово відключені, але за потреби є можливість підключити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9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землі комунальної власності  промислового призначення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9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Вихід на залізничну колію відсутній, під'їзні дороги до об’єкта  та на територію об’єкта з асфальтобетону наявні. </a:t>
                      </a:r>
                      <a:endParaRPr lang="en-US" sz="9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9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Відстань до м. Кривий Ріг ─ 67,6 км, м. Дніпро ─ 136 км, м. Кропивницький – 117,1 км. 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32516"/>
                  </a:ext>
                </a:extLst>
              </a:tr>
              <a:tr h="2260996">
                <a:tc>
                  <a:txBody>
                    <a:bodyPr/>
                    <a:lstStyle/>
                    <a:p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Адміністративна будівля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адміністративна будівля (1955 року), загальна площа забудови - 1,138 тис м². Підвал будівлі використовується містом, як ПРУ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 адміністративна будівля площею 901,2 м² (обидва поверхи двоповерхової будівлі)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Оренда: коротко-, середньо-, довгострокова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КНП «</a:t>
                      </a:r>
                      <a:r>
                        <a:rPr lang="uk-UA" sz="10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Жовтоводська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міська лікарня» </a:t>
                      </a:r>
                      <a:r>
                        <a:rPr lang="uk-UA" sz="10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Жовтоводської</a:t>
                      </a:r>
                      <a:r>
                        <a:rPr lang="uk-UA" sz="10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міської ради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9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Електроенергія, водопостачання/водовідведення та система опалення в наявності. Вантажний ліфт (на даний час не обслуговується)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9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землі комунальної власності промислового призначення</a:t>
                      </a:r>
                      <a:endParaRPr lang="en-US" sz="9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9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Кадастровий номер:  1210700000:01:181:0003</a:t>
                      </a:r>
                      <a:endParaRPr lang="en-US" sz="9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r>
                        <a:rPr lang="uk-UA" sz="9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Розпорядник: </a:t>
                      </a:r>
                      <a:r>
                        <a:rPr lang="uk-UA" sz="900" kern="12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Жовтоводська</a:t>
                      </a:r>
                      <a:r>
                        <a:rPr lang="uk-UA" sz="9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міська рада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uk-UA" sz="9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Наявний вихід на під'їзні дороги до об’єкта та на території об’єкта з асфальтобетону. </a:t>
                      </a:r>
                      <a:endParaRPr lang="en-US" sz="900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uk-UA" sz="9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Відстань до м. Кривий Ріг ─ 65,4 км, м. Дніпро ─ 151,2 км, м. Кропивницький – 134,4 км. 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27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207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764705"/>
            <a:ext cx="7200800" cy="478592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sz="35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Контактна </a:t>
            </a:r>
            <a:r>
              <a:rPr lang="uk-UA" sz="35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інформація</a:t>
            </a:r>
          </a:p>
          <a:p>
            <a:pPr fontAlgn="base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fontAlgn="base"/>
            <a:r>
              <a:rPr lang="uk-UA" b="1" dirty="0"/>
              <a:t>Поштова </a:t>
            </a:r>
            <a:r>
              <a:rPr lang="uk-UA" b="1" dirty="0" smtClean="0"/>
              <a:t>адреса:</a:t>
            </a:r>
            <a:endParaRPr lang="uk-UA" b="1" dirty="0"/>
          </a:p>
          <a:p>
            <a:pPr fontAlgn="base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Дніпропетровська обл., Кам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янський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район,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м. Жовті Води, бульвар Свободи, 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буд.33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  <a:p>
            <a:pPr fontAlgn="base"/>
            <a:endParaRPr lang="uk-UA" b="1" dirty="0" smtClean="0"/>
          </a:p>
          <a:p>
            <a:pPr fontAlgn="base"/>
            <a:r>
              <a:rPr lang="uk-UA" b="1" dirty="0" smtClean="0"/>
              <a:t>Контактні телефони:</a:t>
            </a:r>
            <a:endParaRPr lang="uk-UA" b="1" dirty="0"/>
          </a:p>
          <a:p>
            <a:pPr fontAlgn="base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050-830-6656 (начальник відділу економічного та інвестиційного розвитку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Біленко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Наталя)</a:t>
            </a:r>
          </a:p>
          <a:p>
            <a:pPr fontAlgn="base"/>
            <a:endParaRPr lang="uk-UA" b="1" dirty="0" smtClean="0"/>
          </a:p>
          <a:p>
            <a:pPr fontAlgn="base"/>
            <a:r>
              <a:rPr lang="uk-UA" b="1" dirty="0" smtClean="0"/>
              <a:t>Електронна пошта:</a:t>
            </a:r>
            <a:endParaRPr lang="uk-UA" b="1" dirty="0"/>
          </a:p>
          <a:p>
            <a:pPr fontAlgn="base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hlinkClick r:id="rId2"/>
              </a:rPr>
              <a:t>ve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  <a:hlinkClick r:id="rId2"/>
              </a:rPr>
              <a:t>sr_zhv@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hlinkClick r:id="rId2"/>
              </a:rPr>
              <a:t>i.ua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hlinkClick r:id="rId3"/>
              </a:rPr>
              <a:t>info@gvvyk.dp.ua</a:t>
            </a:r>
            <a:endParaRPr lang="uk-UA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fontAlgn="base"/>
            <a:endParaRPr lang="uk-UA" dirty="0" smtClean="0">
              <a:solidFill>
                <a:srgbClr val="FF0000"/>
              </a:solidFill>
            </a:endParaRPr>
          </a:p>
          <a:p>
            <a:pPr fontAlgn="base"/>
            <a:r>
              <a:rPr lang="uk-UA" b="1" dirty="0" smtClean="0"/>
              <a:t>Веб-сайт:</a:t>
            </a:r>
            <a:endParaRPr lang="uk-UA" b="1" dirty="0"/>
          </a:p>
          <a:p>
            <a:pPr fontAlgn="base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http://zhv.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dp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gov.ua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fontAlgn="base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hlinkClick r:id="rId4"/>
              </a:rPr>
              <a:t>https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hlinkClick r:id="rId4"/>
              </a:rPr>
              <a:t>://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hlinkClick r:id="rId4"/>
              </a:rPr>
              <a:t>www.facebook.com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/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zhv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dp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gov.ua</a:t>
            </a:r>
          </a:p>
        </p:txBody>
      </p:sp>
    </p:spTree>
    <p:extLst>
      <p:ext uri="{BB962C8B-B14F-4D97-AF65-F5344CB8AC3E}">
        <p14:creationId xmlns:p14="http://schemas.microsoft.com/office/powerpoint/2010/main" val="101115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19672" y="260648"/>
            <a:ext cx="7344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3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Загальна характеристика  </a:t>
            </a:r>
            <a:endParaRPr lang="ru-RU" sz="43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5" y="1048459"/>
            <a:ext cx="489654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700" b="1" dirty="0"/>
              <a:t>Жовтоводська громада </a:t>
            </a: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межує з Кіровоградською областю</a:t>
            </a:r>
            <a:r>
              <a:rPr lang="uk-UA" sz="1700" dirty="0"/>
              <a:t>, </a:t>
            </a:r>
            <a:r>
              <a:rPr lang="uk-UA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Саксаганською,  </a:t>
            </a:r>
            <a:r>
              <a:rPr lang="uk-UA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П‘ятихатською</a:t>
            </a:r>
            <a:r>
              <a:rPr lang="uk-UA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громадами </a:t>
            </a:r>
            <a:r>
              <a:rPr lang="uk-UA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Кам‘янського</a:t>
            </a:r>
            <a:r>
              <a:rPr lang="uk-UA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району та </a:t>
            </a:r>
            <a:r>
              <a:rPr lang="uk-UA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Глеюватською</a:t>
            </a:r>
            <a:r>
              <a:rPr lang="uk-UA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700" dirty="0" smtClean="0">
                <a:latin typeface="Calibri"/>
                <a:cs typeface="Calibri"/>
              </a:rPr>
              <a:t>громадою </a:t>
            </a:r>
            <a:r>
              <a:rPr lang="uk-UA" sz="1700" dirty="0">
                <a:latin typeface="Calibri"/>
                <a:cs typeface="Calibri"/>
              </a:rPr>
              <a:t>Криворізького </a:t>
            </a:r>
            <a:r>
              <a:rPr lang="uk-UA" sz="1700" dirty="0" smtClean="0">
                <a:latin typeface="Calibri"/>
                <a:cs typeface="Calibri"/>
              </a:rPr>
              <a:t>району</a:t>
            </a:r>
          </a:p>
          <a:p>
            <a:endParaRPr lang="uk-UA" sz="1000" dirty="0"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700" dirty="0">
                <a:latin typeface="Calibri"/>
                <a:cs typeface="Calibri"/>
              </a:rPr>
              <a:t>До складу громади входять </a:t>
            </a:r>
            <a:r>
              <a:rPr lang="uk-UA" sz="1700" b="1" dirty="0">
                <a:latin typeface="Calibri"/>
                <a:cs typeface="Calibri"/>
              </a:rPr>
              <a:t>4 населених пункти: </a:t>
            </a:r>
          </a:p>
          <a:p>
            <a:pPr marL="720725" indent="-285750">
              <a:buFont typeface="Wingdings" panose="05000000000000000000" pitchFamily="2" charset="2"/>
              <a:buChar char="§"/>
            </a:pP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м. Жовті Води</a:t>
            </a:r>
          </a:p>
          <a:p>
            <a:pPr marL="720725" indent="-285750">
              <a:buFont typeface="Wingdings" panose="05000000000000000000" pitchFamily="2" charset="2"/>
              <a:buChar char="§"/>
            </a:pP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Волочаївка</a:t>
            </a:r>
          </a:p>
          <a:p>
            <a:pPr marL="720725" indent="-285750">
              <a:buFont typeface="Wingdings" panose="05000000000000000000" pitchFamily="2" charset="2"/>
              <a:buChar char="§"/>
            </a:pP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uk-UA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uk-UA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Мар'янівка</a:t>
            </a:r>
            <a:endParaRPr lang="uk-UA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725" indent="-285750">
              <a:buFont typeface="Wingdings" panose="05000000000000000000" pitchFamily="2" charset="2"/>
              <a:buChar char="§"/>
            </a:pP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с. </a:t>
            </a:r>
            <a:r>
              <a:rPr lang="uk-UA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Суха Балка</a:t>
            </a:r>
          </a:p>
          <a:p>
            <a:pPr marL="434975"/>
            <a:endParaRPr lang="uk-UA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Адміністративний центр громади </a:t>
            </a:r>
            <a:r>
              <a:rPr lang="uk-UA" sz="1700" dirty="0"/>
              <a:t>- </a:t>
            </a:r>
            <a:r>
              <a:rPr lang="uk-UA" sz="1700" b="1" dirty="0"/>
              <a:t>м. Жовті Води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Кількість </a:t>
            </a:r>
            <a:r>
              <a:rPr lang="uk-UA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старостинських</a:t>
            </a:r>
            <a:r>
              <a:rPr lang="uk-UA" sz="1700" b="1" dirty="0">
                <a:latin typeface="Calibri" panose="020F0502020204030204" pitchFamily="34" charset="0"/>
                <a:cs typeface="Calibri" panose="020F0502020204030204" pitchFamily="34" charset="0"/>
              </a:rPr>
              <a:t> округів </a:t>
            </a:r>
            <a:r>
              <a:rPr lang="uk-UA" sz="1700" b="1" dirty="0"/>
              <a:t>- 1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Площа громади </a:t>
            </a:r>
            <a:r>
              <a:rPr lang="uk-UA" sz="1700" dirty="0"/>
              <a:t>– </a:t>
            </a:r>
            <a:r>
              <a:rPr lang="uk-UA" sz="1700" dirty="0" smtClean="0"/>
              <a:t>76,087 </a:t>
            </a: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км</a:t>
            </a:r>
            <a:r>
              <a:rPr lang="uk-UA" sz="17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700" dirty="0">
                <a:latin typeface="Calibri" panose="020F0502020204030204" pitchFamily="34" charset="0"/>
                <a:cs typeface="Calibri" panose="020F0502020204030204" pitchFamily="34" charset="0"/>
              </a:rPr>
              <a:t>Наявне </a:t>
            </a:r>
            <a:r>
              <a:rPr lang="uk-UA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населення </a:t>
            </a:r>
            <a:r>
              <a:rPr lang="uk-UA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(за розрахунковими даними):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700" dirty="0" smtClean="0"/>
              <a:t>41,97 </a:t>
            </a:r>
            <a:r>
              <a:rPr lang="uk-UA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тис.осіб</a:t>
            </a:r>
            <a:r>
              <a:rPr lang="uk-UA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(з </a:t>
            </a:r>
            <a:r>
              <a:rPr lang="uk-UA" sz="1500" i="1" dirty="0">
                <a:latin typeface="Calibri" panose="020F0502020204030204" pitchFamily="34" charset="0"/>
                <a:cs typeface="Calibri" panose="020F0502020204030204" pitchFamily="34" charset="0"/>
              </a:rPr>
              <a:t>них міське населення – </a:t>
            </a:r>
            <a:r>
              <a:rPr lang="uk-UA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40,85 тис. осіб, сільське </a:t>
            </a:r>
            <a:r>
              <a:rPr lang="uk-UA" sz="1500" i="1" dirty="0">
                <a:latin typeface="Calibri" panose="020F0502020204030204" pitchFamily="34" charset="0"/>
                <a:cs typeface="Calibri" panose="020F0502020204030204" pitchFamily="34" charset="0"/>
              </a:rPr>
              <a:t>населення – </a:t>
            </a:r>
            <a:r>
              <a:rPr lang="uk-UA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1,12 </a:t>
            </a:r>
            <a:r>
              <a:rPr lang="uk-UA" sz="15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тис.осіб</a:t>
            </a:r>
            <a:r>
              <a:rPr lang="uk-UA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uk-UA" sz="15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8" t="21658" r="28033" b="13551"/>
          <a:stretch/>
        </p:blipFill>
        <p:spPr bwMode="auto">
          <a:xfrm>
            <a:off x="827584" y="1412776"/>
            <a:ext cx="324036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2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03648" y="116632"/>
            <a:ext cx="7433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Транспортна інфраструктура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940077"/>
            <a:ext cx="453650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Територію громади перетинають автомобільні шляхи: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latin typeface="Calibri" panose="020F0502020204030204" pitchFamily="34" charset="0"/>
                <a:cs typeface="Calibri" panose="020F0502020204030204" pitchFamily="34" charset="0"/>
              </a:rPr>
              <a:t>Автошлях Р 74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 (автомобільний шлях регіонального значення в Україні</a:t>
            </a: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проходить 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територією Дніпропетровської та Кіровоградської областей через П’ятихатки - Кривий Ріг </a:t>
            </a: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Широке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uk-UA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sz="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latin typeface="Calibri" panose="020F0502020204030204" pitchFamily="34" charset="0"/>
                <a:cs typeface="Calibri" panose="020F0502020204030204" pitchFamily="34" charset="0"/>
              </a:rPr>
              <a:t>Автошлях Т 1210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 (автомобільний шлях територіального значення в Кіровоградській та Дніпропетровській областях</a:t>
            </a: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проходить територією Кропивницького, Олександрійського                  та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Кам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uk-UA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янського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 районів через Устинівку - Долинську - Петрове - Жовті Води. </a:t>
            </a:r>
            <a:endParaRPr lang="uk-UA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sz="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Найближче </a:t>
            </a:r>
            <a:r>
              <a:rPr lang="uk-UA" sz="1400" b="1" dirty="0">
                <a:latin typeface="Calibri" panose="020F0502020204030204" pitchFamily="34" charset="0"/>
                <a:cs typeface="Calibri" panose="020F0502020204030204" pitchFamily="34" charset="0"/>
              </a:rPr>
              <a:t>шосе міжнародного призначення Е-50 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проходить на відстані 18 км від міста Жовті Води</a:t>
            </a: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sz="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Пасажирські </a:t>
            </a: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перевезення в громаді 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забезпечуються </a:t>
            </a:r>
            <a:r>
              <a:rPr lang="uk-UA" sz="1400" b="1" dirty="0">
                <a:latin typeface="Calibri" panose="020F0502020204030204" pitchFamily="34" charset="0"/>
                <a:cs typeface="Calibri" panose="020F0502020204030204" pitchFamily="34" charset="0"/>
              </a:rPr>
              <a:t>ФОП </a:t>
            </a:r>
            <a:r>
              <a:rPr lang="uk-UA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Рябенко</a:t>
            </a:r>
            <a:r>
              <a:rPr lang="uk-UA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О.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Відстань до найближчих залізничних вокзалів: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latin typeface="Calibri" panose="020F0502020204030204" pitchFamily="34" charset="0"/>
                <a:cs typeface="Calibri" panose="020F0502020204030204" pitchFamily="34" charset="0"/>
              </a:rPr>
              <a:t>м. П’ятихатки </a:t>
            </a:r>
            <a:r>
              <a:rPr lang="uk-UA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</a:t>
            </a: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22,0 км)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м. Кривий Ріг, станція </a:t>
            </a:r>
            <a:r>
              <a:rPr lang="uk-UA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Рокувата</a:t>
            </a:r>
            <a:r>
              <a:rPr lang="uk-UA" sz="15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(49,0 км</a:t>
            </a: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uk-U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0112" y="94007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Відстань </a:t>
            </a: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до найближчих міст: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367079"/>
              </p:ext>
            </p:extLst>
          </p:nvPr>
        </p:nvGraphicFramePr>
        <p:xfrm>
          <a:off x="5724128" y="1484784"/>
          <a:ext cx="3113340" cy="2304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053">
                <a:tc gridSpan="2">
                  <a:txBody>
                    <a:bodyPr/>
                    <a:lstStyle/>
                    <a:p>
                      <a:r>
                        <a:rPr lang="uk-UA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Автомобільний шлях </a:t>
                      </a:r>
                      <a:r>
                        <a:rPr lang="uk-UA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(км</a:t>
                      </a:r>
                      <a:r>
                        <a:rPr lang="uk-UA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053">
                <a:tc>
                  <a:txBody>
                    <a:bodyPr/>
                    <a:lstStyle/>
                    <a:p>
                      <a:r>
                        <a:rPr lang="uk-UA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Дніпро</a:t>
                      </a:r>
                      <a:endParaRPr lang="ru-RU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136,0</a:t>
                      </a:r>
                      <a:endParaRPr lang="ru-RU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053">
                <a:tc>
                  <a:txBody>
                    <a:bodyPr/>
                    <a:lstStyle/>
                    <a:p>
                      <a:r>
                        <a:rPr lang="uk-UA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</a:t>
                      </a:r>
                      <a:r>
                        <a:rPr lang="uk-UA" sz="17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Кам'янське</a:t>
                      </a:r>
                      <a:r>
                        <a:rPr lang="uk-UA" sz="17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111,0</a:t>
                      </a:r>
                      <a:endParaRPr lang="ru-RU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053">
                <a:tc>
                  <a:txBody>
                    <a:bodyPr/>
                    <a:lstStyle/>
                    <a:p>
                      <a:r>
                        <a:rPr lang="uk-UA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Кривий Ріг</a:t>
                      </a:r>
                      <a:endParaRPr lang="ru-RU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66,7</a:t>
                      </a:r>
                      <a:endParaRPr lang="ru-RU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045">
                <a:tc>
                  <a:txBody>
                    <a:bodyPr/>
                    <a:lstStyle/>
                    <a:p>
                      <a:r>
                        <a:rPr lang="uk-UA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м. Кропивницький </a:t>
                      </a:r>
                      <a:endParaRPr lang="ru-RU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133,0</a:t>
                      </a:r>
                      <a:endParaRPr lang="ru-RU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rot="10800000" flipV="1">
            <a:off x="5724128" y="4036533"/>
            <a:ext cx="31133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uk-U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Відстань </a:t>
            </a: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до аеропортів: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latin typeface="Calibri" panose="020F0502020204030204" pitchFamily="34" charset="0"/>
                <a:cs typeface="Calibri" panose="020F0502020204030204" pitchFamily="34" charset="0"/>
              </a:rPr>
              <a:t>м. </a:t>
            </a:r>
            <a:r>
              <a:rPr lang="uk-UA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Дніпро        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(148,0 км)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latin typeface="Calibri" panose="020F0502020204030204" pitchFamily="34" charset="0"/>
                <a:cs typeface="Calibri" panose="020F0502020204030204" pitchFamily="34" charset="0"/>
              </a:rPr>
              <a:t>м. Кривий Ріг </a:t>
            </a:r>
            <a:r>
              <a:rPr lang="uk-UA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( 66,0  </a:t>
            </a:r>
            <a:r>
              <a:rPr lang="uk-UA" sz="1400" dirty="0">
                <a:latin typeface="Calibri" panose="020F0502020204030204" pitchFamily="34" charset="0"/>
                <a:cs typeface="Calibri" panose="020F0502020204030204" pitchFamily="34" charset="0"/>
              </a:rPr>
              <a:t>км)</a:t>
            </a:r>
          </a:p>
        </p:txBody>
      </p:sp>
    </p:spTree>
    <p:extLst>
      <p:ext uri="{BB962C8B-B14F-4D97-AF65-F5344CB8AC3E}">
        <p14:creationId xmlns:p14="http://schemas.microsoft.com/office/powerpoint/2010/main" val="40191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03648" y="116632"/>
            <a:ext cx="745463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Структура земельного фонду громади</a:t>
            </a:r>
            <a:endParaRPr lang="ru-RU" sz="31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140" y="1124744"/>
            <a:ext cx="73921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uk-U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sz="1000" b="1" dirty="0" smtClean="0">
              <a:solidFill>
                <a:schemeClr val="accent1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endParaRPr lang="uk-UA" sz="700" b="1" dirty="0" smtClean="0">
              <a:solidFill>
                <a:schemeClr val="accent1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endParaRPr lang="uk-UA" sz="2100" b="1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uk-UA" sz="31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Природні </a:t>
            </a:r>
            <a:r>
              <a:rPr lang="uk-UA" sz="3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ресурси:</a:t>
            </a:r>
          </a:p>
          <a:p>
            <a:endParaRPr lang="ru-RU" sz="300" b="1" dirty="0">
              <a:solidFill>
                <a:schemeClr val="accent1">
                  <a:lumMod val="75000"/>
                </a:schemeClr>
              </a:solidFill>
              <a:latin typeface="Bahnschrift Condense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Ґрунти </a:t>
            </a:r>
            <a:r>
              <a:rPr lang="uk-UA" sz="1300" dirty="0">
                <a:latin typeface="Times New Roman" pitchFamily="18" charset="0"/>
                <a:cs typeface="Times New Roman" pitchFamily="18" charset="0"/>
              </a:rPr>
              <a:t>(характеристика): чорноземи звичайні </a:t>
            </a:r>
            <a:r>
              <a:rPr lang="uk-UA" sz="1300" dirty="0" err="1" smtClean="0">
                <a:latin typeface="Times New Roman" pitchFamily="18" charset="0"/>
                <a:cs typeface="Times New Roman" pitchFamily="18" charset="0"/>
              </a:rPr>
              <a:t>малогумусні</a:t>
            </a:r>
            <a:endParaRPr lang="uk-UA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Водні ресурси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(вид, кількість, площа, характеристика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території ТГ розташовані 4 водні об’єкти:</a:t>
            </a: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річка 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Жовта -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довжина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58 км. Площа водозбірного басейну 490 </a:t>
            </a:r>
            <a:r>
              <a:rPr lang="uk-UA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км². 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Похил річки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1,6 м/км. Долина </a:t>
            </a:r>
            <a:r>
              <a: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трапецієподібна</a:t>
            </a:r>
            <a:r>
              <a:rPr lang="uk-UA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завширшки </a:t>
            </a:r>
            <a:r>
              <a:rPr lang="uk-UA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2,5 км. </a:t>
            </a:r>
            <a:r>
              <a: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Річище </a:t>
            </a:r>
            <a:r>
              <a:rPr lang="uk-UA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помірно</a:t>
            </a:r>
            <a:r>
              <a:rPr lang="uk-UA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звивисте. Використовується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на сільськогосподарські потреби, водопостачання, зрошення. Протікає через територію громади, впадає в р. Інгулець;</a:t>
            </a: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водойма «Водобуд»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- резервне питне водосховище, яке знаходиться на балансі КП «Жовтоводський водоканал» ДОР», площею 0,1374 км²;</a:t>
            </a: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водойма «Водяне»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(Весела 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Іванівка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) - водосховище, площа водозбірного басейну 0,05 км² ;</a:t>
            </a: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водоймище у Дитячому 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парку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штучна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водойма, площа водозбірного басейну 0,02 км². </a:t>
            </a: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3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Корисні копалини / природні поклади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на території громади</a:t>
            </a: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На території громади є поклади </a:t>
            </a:r>
            <a:r>
              <a:rPr lang="uk-UA" sz="1200" b="1" dirty="0">
                <a:latin typeface="Times New Roman" pitchFamily="18" charset="0"/>
                <a:cs typeface="Times New Roman" pitchFamily="18" charset="0"/>
              </a:rPr>
              <a:t>залізної та скандієвої 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руд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Триває геологічне вивчення корисних копалин – руд золота та супутніх корисних копалин – ніобієвих руд, у тому числі дослідно-промислова розробка родовищ на 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Жовтоводській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 площі (розташованої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8 км на північ від м. Жовті Води, вздовж південно-східної околиці с. Жовте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Дніпропетровської області в 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субмеридіональному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 напрямку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uk-UA" sz="3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62999"/>
              </p:ext>
            </p:extLst>
          </p:nvPr>
        </p:nvGraphicFramePr>
        <p:xfrm>
          <a:off x="1475656" y="764704"/>
          <a:ext cx="7272807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49614"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Всього  (га)</a:t>
                      </a:r>
                      <a:endParaRPr lang="ru-RU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с/г землі</a:t>
                      </a:r>
                      <a:endParaRPr lang="ru-RU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землі лісогосподарського</a:t>
                      </a:r>
                      <a:r>
                        <a:rPr lang="uk-UA" sz="12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призначення</a:t>
                      </a:r>
                      <a:endParaRPr lang="ru-RU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забудовані</a:t>
                      </a:r>
                      <a:r>
                        <a:rPr lang="uk-UA" sz="12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землі</a:t>
                      </a:r>
                      <a:endParaRPr lang="ru-RU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землі промисловості,</a:t>
                      </a:r>
                      <a:r>
                        <a:rPr lang="uk-UA" sz="1200" b="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енергетики </a:t>
                      </a:r>
                      <a:r>
                        <a:rPr lang="uk-UA" sz="12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та ін.</a:t>
                      </a:r>
                      <a:endParaRPr lang="ru-RU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землі водного фонду</a:t>
                      </a:r>
                      <a:endParaRPr lang="ru-RU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530">
                <a:tc>
                  <a:txBody>
                    <a:bodyPr/>
                    <a:lstStyle/>
                    <a:p>
                      <a:pPr algn="ctr"/>
                      <a:endParaRPr lang="uk-UA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1200" b="1" dirty="0" smtClean="0">
                          <a:solidFill>
                            <a:schemeClr val="tx1"/>
                          </a:solidFill>
                        </a:rPr>
                        <a:t>7608,7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</a:rPr>
                        <a:t>4770,015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</a:rPr>
                        <a:t>238,4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</a:rPr>
                        <a:t>1951,2239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</a:rPr>
                        <a:t>577,3744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1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</a:rPr>
                        <a:t>56,6758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8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87824" y="107459"/>
            <a:ext cx="518457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3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Населення</a:t>
            </a:r>
            <a:endParaRPr lang="ru-RU" sz="43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953845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500" b="1" dirty="0"/>
              <a:t>Населення</a:t>
            </a:r>
            <a:r>
              <a:rPr lang="uk-UA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41,97 </a:t>
            </a:r>
            <a:r>
              <a:rPr lang="uk-UA" sz="15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тис.осіб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uk-UA" sz="15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т.ч.чоловіки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–18,6 жінки–23,37 </a:t>
            </a:r>
            <a:r>
              <a:rPr lang="uk-UA" sz="15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тис.осіб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uk-UA" sz="15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500" b="1" dirty="0" smtClean="0"/>
              <a:t>Зайняте населення: </a:t>
            </a:r>
            <a:r>
              <a:rPr lang="en-US" sz="1500" b="1" dirty="0" smtClean="0"/>
              <a:t>_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6,55 </a:t>
            </a:r>
            <a:r>
              <a:rPr lang="uk-UA" sz="15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тис.осіб</a:t>
            </a:r>
            <a:endParaRPr lang="uk-UA" sz="15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500" b="1" dirty="0" smtClean="0"/>
              <a:t>Пенсіонери:              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14,0</a:t>
            </a:r>
            <a:r>
              <a:rPr lang="en-US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5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тис.осіб</a:t>
            </a:r>
            <a:endParaRPr lang="uk-UA" sz="15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500" b="1" dirty="0" smtClean="0"/>
              <a:t>Безробітні:                </a:t>
            </a:r>
            <a:r>
              <a:rPr lang="en-US" sz="1500" b="1" dirty="0" smtClean="0"/>
              <a:t>_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0,35 </a:t>
            </a:r>
            <a:r>
              <a:rPr lang="en-US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тис.осіб</a:t>
            </a:r>
            <a:endParaRPr lang="uk-UA" sz="15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500" b="1" dirty="0" smtClean="0"/>
              <a:t>Діти                         </a:t>
            </a:r>
            <a:r>
              <a:rPr lang="en-US" sz="1500" b="1" dirty="0" smtClean="0"/>
              <a:t> </a:t>
            </a:r>
            <a:r>
              <a:rPr lang="uk-UA" sz="1500" b="1" dirty="0" smtClean="0"/>
              <a:t>  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6,75 </a:t>
            </a:r>
            <a:r>
              <a:rPr lang="en-US" sz="15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тис.осіб</a:t>
            </a:r>
            <a:endParaRPr lang="uk-UA" sz="15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sz="1500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2525085"/>
            <a:ext cx="74888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Структура зайнятості </a:t>
            </a:r>
            <a:r>
              <a:rPr lang="uk-UA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населення на </a:t>
            </a:r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території </a:t>
            </a:r>
            <a:r>
              <a:rPr lang="uk-UA" sz="17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Жовтоводської</a:t>
            </a:r>
            <a:r>
              <a:rPr lang="uk-UA" sz="1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k-UA" sz="1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громади </a:t>
            </a:r>
            <a:endParaRPr lang="ru-RU" sz="17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629139"/>
              </p:ext>
            </p:extLst>
          </p:nvPr>
        </p:nvGraphicFramePr>
        <p:xfrm>
          <a:off x="1403648" y="3202193"/>
          <a:ext cx="7344816" cy="2978804"/>
        </p:xfrm>
        <a:graphic>
          <a:graphicData uri="http://schemas.openxmlformats.org/drawingml/2006/table">
            <a:tbl>
              <a:tblPr/>
              <a:tblGrid>
                <a:gridCol w="499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077">
                <a:tc>
                  <a:txBody>
                    <a:bodyPr/>
                    <a:lstStyle/>
                    <a:p>
                      <a:pPr algn="l" fontAlgn="base" latinLnBrk="0"/>
                      <a:r>
                        <a:rPr lang="uk-UA" sz="15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Галузі та види діяльності</a:t>
                      </a: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uk-UA" sz="15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Відсоток працюючих </a:t>
                      </a:r>
                      <a:r>
                        <a:rPr lang="uk-UA" sz="13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(від зайнятого населення)</a:t>
                      </a:r>
                      <a:endParaRPr lang="uk-UA" sz="13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369">
                <a:tc>
                  <a:txBody>
                    <a:bodyPr/>
                    <a:lstStyle/>
                    <a:p>
                      <a:pPr fontAlgn="base" latinLnBrk="0"/>
                      <a:r>
                        <a:rPr lang="uk-UA" sz="1300" b="0" noProof="0" dirty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Промисловість</a:t>
                      </a: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ru-RU" sz="1500" b="0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57,9 </a:t>
                      </a:r>
                      <a:endParaRPr lang="ru-RU" sz="15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369">
                <a:tc>
                  <a:txBody>
                    <a:bodyPr/>
                    <a:lstStyle/>
                    <a:p>
                      <a:pPr fontAlgn="base" latinLnBrk="0"/>
                      <a:r>
                        <a:rPr lang="uk-UA" sz="1300" b="0" noProof="0" dirty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Будівництво</a:t>
                      </a: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uk-UA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0,7</a:t>
                      </a:r>
                      <a:endParaRPr lang="ru-RU" sz="15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122">
                <a:tc>
                  <a:txBody>
                    <a:bodyPr/>
                    <a:lstStyle/>
                    <a:p>
                      <a:pPr fontAlgn="base" latinLnBrk="0"/>
                      <a:r>
                        <a:rPr lang="uk-UA" sz="1300" b="0" noProof="0" dirty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Оптова й роздрібна торгівля; торгівля транспортними засобами; послуги з їх ремонту.</a:t>
                      </a: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ru-RU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5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369">
                <a:tc>
                  <a:txBody>
                    <a:bodyPr/>
                    <a:lstStyle/>
                    <a:p>
                      <a:pPr fontAlgn="base" latinLnBrk="0"/>
                      <a:r>
                        <a:rPr lang="uk-UA" sz="1300" b="0" noProof="0" dirty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управління</a:t>
                      </a: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uk-UA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2,1</a:t>
                      </a:r>
                      <a:endParaRPr lang="ru-RU" sz="15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369">
                <a:tc>
                  <a:txBody>
                    <a:bodyPr/>
                    <a:lstStyle/>
                    <a:p>
                      <a:pPr fontAlgn="base" latinLnBrk="0"/>
                      <a:r>
                        <a:rPr lang="uk-UA" sz="1300" b="0" noProof="0" dirty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Освіта</a:t>
                      </a: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ru-RU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22,3</a:t>
                      </a:r>
                      <a:endParaRPr lang="ru-RU" sz="15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369">
                <a:tc>
                  <a:txBody>
                    <a:bodyPr/>
                    <a:lstStyle/>
                    <a:p>
                      <a:pPr fontAlgn="base" latinLnBrk="0"/>
                      <a:r>
                        <a:rPr lang="uk-UA" sz="1300" b="0" noProof="0" dirty="0">
                          <a:ln>
                            <a:solidFill>
                              <a:schemeClr val="accent5">
                                <a:lumMod val="75000"/>
                              </a:scheme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здоров’я та соціальна допомога</a:t>
                      </a: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ase" latinLnBrk="0" hangingPunct="1"/>
                      <a:r>
                        <a:rPr lang="ru-RU" sz="15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7,0</a:t>
                      </a:r>
                      <a:endParaRPr lang="ru-RU" sz="15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115" marR="24115" marT="72346" marB="723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5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51720" y="116375"/>
            <a:ext cx="662473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7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Інфраструктура </a:t>
            </a:r>
            <a:r>
              <a:rPr lang="uk-UA" sz="37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громади</a:t>
            </a:r>
            <a:endParaRPr lang="ru-RU" sz="37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980728"/>
            <a:ext cx="4248471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/>
              <a:t>Медичні </a:t>
            </a:r>
            <a:r>
              <a:rPr lang="uk-UA" b="1" dirty="0" smtClean="0"/>
              <a:t>заклади</a:t>
            </a:r>
            <a:endParaRPr lang="en-US" dirty="0"/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КНП «Центр первинної медико-санітарної допомоги» </a:t>
            </a:r>
            <a:r>
              <a:rPr lang="uk-UA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Жовтоводської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 міської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ради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КНП «</a:t>
            </a:r>
            <a:r>
              <a:rPr lang="uk-UA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Жовтоводська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міська лікарня» </a:t>
            </a:r>
            <a:r>
              <a:rPr lang="uk-UA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Жовтоводської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міської ради</a:t>
            </a:r>
            <a:r>
              <a:rPr lang="uk-U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та відділення відновлювального лікування та функціональної діагностики у її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складі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Приватні медичні центри: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uk-UA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Камед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», «Здоров’я»,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uk-UA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Профімед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» та ін., приватні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стоматологічні кабінети </a:t>
            </a:r>
            <a:endParaRPr lang="uk-UA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sz="5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/>
              <a:t>Навчальні </a:t>
            </a:r>
            <a:r>
              <a:rPr lang="uk-UA" b="1" dirty="0" smtClean="0"/>
              <a:t>заклади</a:t>
            </a:r>
            <a:endParaRPr lang="en-US" dirty="0"/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Загальної середньої освіти – 10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Дошкільної освіти – 11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Спеціалізовані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заклади –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Заклади </a:t>
            </a:r>
            <a:r>
              <a:rPr lang="uk-UA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передвищої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освіти – 2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Професійно-технічний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заклад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1</a:t>
            </a:r>
          </a:p>
          <a:p>
            <a:pPr>
              <a:lnSpc>
                <a:spcPts val="1300"/>
              </a:lnSpc>
            </a:pPr>
            <a:endParaRPr lang="uk-UA" sz="12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uk-UA" sz="5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q"/>
            </a:pPr>
            <a:r>
              <a:rPr lang="uk-UA" b="1" dirty="0" smtClean="0"/>
              <a:t>Центр надання соціальних послуг</a:t>
            </a:r>
            <a:endParaRPr lang="en-US" b="1" dirty="0"/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Відділення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соціальної допомоги вдома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Відділення денного перебування та організації надання адресної  натуральної допомоги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Відділення соціальної роботи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психологічна служба  та сервісний офіс у справах ветеранів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uk-UA" sz="5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/>
              <a:t>Банківські установи </a:t>
            </a:r>
            <a:endParaRPr lang="en-US" dirty="0"/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Відділення Філії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Дніпропетровське обласне управління АТ «Ощадбанк»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Відділення ПАТ «Райффайзен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Банк Аваль»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Відділення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АТ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КБ "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ПриватБанк»</a:t>
            </a:r>
            <a:endParaRPr lang="uk-UA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Віділення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АБ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uk-UA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Укргазбанк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endParaRPr lang="uk-UA" sz="5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8063" y="1052736"/>
            <a:ext cx="3816425" cy="5706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500"/>
              </a:lnSpc>
              <a:buFont typeface="Wingdings" panose="05000000000000000000" pitchFamily="2" charset="2"/>
              <a:buChar char="q"/>
            </a:pPr>
            <a:r>
              <a:rPr lang="uk-UA" b="1" dirty="0"/>
              <a:t>Дитячі </a:t>
            </a:r>
            <a:r>
              <a:rPr lang="uk-UA" b="1" dirty="0" smtClean="0"/>
              <a:t>будинки</a:t>
            </a:r>
            <a:r>
              <a:rPr lang="uk-UA" b="1" dirty="0"/>
              <a:t>, прийомні сім</a:t>
            </a:r>
            <a:r>
              <a:rPr lang="en-US" b="1" dirty="0"/>
              <a:t>’</a:t>
            </a:r>
            <a:r>
              <a:rPr lang="uk-UA" b="1" dirty="0"/>
              <a:t>ї </a:t>
            </a:r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Дитячі будинки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сімейного типу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- 2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Прийомні сім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ї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12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Патронатні родини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indent="450215" algn="just">
              <a:spcAft>
                <a:spcPts val="0"/>
              </a:spcAft>
            </a:pPr>
            <a:r>
              <a:rPr lang="uk-UA" sz="5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b="1" dirty="0"/>
              <a:t>Заклади культури</a:t>
            </a:r>
            <a:endParaRPr lang="en-US" b="1" dirty="0"/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КЗК «Палац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Культури»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КЗК «Будинок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культури «Родина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КЗК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«Мар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uk-UA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янівський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будинок культури»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КЗК «</a:t>
            </a:r>
            <a:r>
              <a:rPr lang="uk-UA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Жовтоводська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музична школа»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КЗК «Міський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історичний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музей»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КЗК «</a:t>
            </a:r>
            <a:r>
              <a:rPr lang="uk-UA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Жовтоводська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централізована бібліотечна система»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US" sz="5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b="1" dirty="0"/>
              <a:t>Спортивні заклади</a:t>
            </a:r>
            <a:endParaRPr lang="en-US" b="1" dirty="0"/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КЗ «Центр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фізичного здоров`я населення «Спорт для всіх» </a:t>
            </a:r>
            <a:r>
              <a:rPr lang="uk-UA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Жовтоводської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 міської ради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Комунальний заклад позашкільної освіти Дитячо-юнацька спортивна школа </a:t>
            </a:r>
            <a:r>
              <a:rPr lang="uk-UA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Жовтоводської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 міської ради</a:t>
            </a:r>
            <a:endParaRPr 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Стадіон; тренажерні зали; басейн</a:t>
            </a:r>
          </a:p>
          <a:p>
            <a:endParaRPr lang="uk-UA" sz="5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/>
              <a:t>Торгівля та сфера послуг</a:t>
            </a:r>
            <a:endParaRPr lang="uk-UA" b="1" dirty="0"/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Магазини  - 316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Аптеки – 26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АЗС – </a:t>
            </a:r>
            <a:r>
              <a:rPr lang="uk-UA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4, 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станція зарядки електромобілів – 1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Ломбарди -6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Готелі - 2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Ресторани, кафе, бари  - 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Перукарні, салони краси – 19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Оптові бази -7 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uk-UA" sz="1200" i="1" dirty="0">
                <a:latin typeface="Calibri" panose="020F0502020204030204" pitchFamily="34" charset="0"/>
                <a:cs typeface="Calibri" panose="020F0502020204030204" pitchFamily="34" charset="0"/>
              </a:rPr>
              <a:t>Торгові павільйони – 66</a:t>
            </a:r>
          </a:p>
        </p:txBody>
      </p:sp>
    </p:spTree>
    <p:extLst>
      <p:ext uri="{BB962C8B-B14F-4D97-AF65-F5344CB8AC3E}">
        <p14:creationId xmlns:p14="http://schemas.microsoft.com/office/powerpoint/2010/main" val="1289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03648" y="116632"/>
            <a:ext cx="77560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Енергопостачання та комунальні послуги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980728"/>
            <a:ext cx="69847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uk-UA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uk-UA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/>
              <a:t>Електропостачання </a:t>
            </a:r>
            <a:r>
              <a:rPr lang="uk-UA" b="1" dirty="0"/>
              <a:t>в громаді здійснюється </a:t>
            </a:r>
            <a:endParaRPr lang="uk-UA" b="1" dirty="0" smtClean="0"/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Дніпрообленерго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ПАТ Центральна енергетична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ТОВ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"Дніпровські енергетичні послуги"</a:t>
            </a: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/>
              <a:t>Водопостачання та водовідведення в громаді здійснює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«Жовтоводський водоканал» ДОР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/>
              <a:t>Теплопостачання в громаді здійснює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КП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Жовтоводськтепломережа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Жовтоводської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міської ради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/>
              <a:t>Розподіл та постачання природного газу </a:t>
            </a:r>
            <a:r>
              <a:rPr lang="uk-UA" b="1" dirty="0"/>
              <a:t>споживачам громади </a:t>
            </a:r>
            <a:r>
              <a:rPr lang="uk-UA" b="1" dirty="0" smtClean="0"/>
              <a:t>здійснюють: </a:t>
            </a:r>
            <a:endParaRPr lang="uk-UA" b="1" dirty="0"/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«Нафтогаз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України», АТ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Дніпропетровськгаз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/>
              <a:t>П</a:t>
            </a:r>
            <a:r>
              <a:rPr lang="uk-UA" b="1" dirty="0" smtClean="0"/>
              <a:t>ослуги </a:t>
            </a:r>
            <a:r>
              <a:rPr lang="uk-UA" b="1" dirty="0"/>
              <a:t>з управління побутовими відходами в громаді </a:t>
            </a:r>
            <a:r>
              <a:rPr lang="uk-UA" b="1" dirty="0" smtClean="0"/>
              <a:t>надаються </a:t>
            </a:r>
            <a:endParaRPr lang="uk-UA" b="1" dirty="0"/>
          </a:p>
          <a:p>
            <a:r>
              <a:rPr lang="uk-UA" b="1" dirty="0"/>
              <a:t> 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 «Чисте місто»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Жовтоводської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міської ради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03648" y="116632"/>
            <a:ext cx="81375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</a:rPr>
              <a:t>Електричні підстанції на території громади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1225689"/>
            <a:ext cx="3600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sz="1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ПС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«Північна-150» 150/35/6</a:t>
            </a:r>
          </a:p>
          <a:p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Номінальна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потужність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підстанції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Sном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кВА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 2×63000</a:t>
            </a:r>
          </a:p>
          <a:p>
            <a:endParaRPr lang="uk-UA" sz="9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ПС «С-35» 35/6</a:t>
            </a:r>
          </a:p>
          <a:p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Номінальна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потужність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підстанції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Sном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кВА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 3200</a:t>
            </a:r>
          </a:p>
          <a:p>
            <a:endParaRPr lang="uk-UA" sz="9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ПС «Електрон-150» 150/35/10</a:t>
            </a:r>
          </a:p>
          <a:p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Номінальна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потужність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підстанції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Sном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., кВА2×63000</a:t>
            </a:r>
          </a:p>
          <a:p>
            <a:endParaRPr lang="uk-UA" sz="9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85750">
              <a:buFont typeface="Wingdings" panose="05000000000000000000" pitchFamily="2" charset="2"/>
              <a:buChar char="q"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ПС «№ 29» 35/6 </a:t>
            </a:r>
          </a:p>
          <a:p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Номінальна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потужність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підстанції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Sном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кВА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 2×4000</a:t>
            </a:r>
          </a:p>
          <a:p>
            <a:endParaRPr lang="ru-RU" sz="9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ПС «№ 5» 35/6</a:t>
            </a:r>
          </a:p>
          <a:p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Номінальна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потужність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підстанції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Sном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ru-RU" sz="1700" i="1" dirty="0" err="1">
                <a:latin typeface="Calibri" panose="020F0502020204030204" pitchFamily="34" charset="0"/>
                <a:cs typeface="Calibri" panose="020F0502020204030204" pitchFamily="34" charset="0"/>
              </a:rPr>
              <a:t>кВА</a:t>
            </a:r>
            <a:r>
              <a:rPr lang="ru-RU" sz="1700" i="1" dirty="0">
                <a:latin typeface="Calibri" panose="020F0502020204030204" pitchFamily="34" charset="0"/>
                <a:cs typeface="Calibri" panose="020F0502020204030204" pitchFamily="34" charset="0"/>
              </a:rPr>
              <a:t> 2×16000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7" t="18267" r="21422" b="8583"/>
          <a:stretch/>
        </p:blipFill>
        <p:spPr bwMode="auto">
          <a:xfrm>
            <a:off x="4788024" y="1717070"/>
            <a:ext cx="4176464" cy="444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97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581128"/>
            <a:ext cx="77623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ставки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податку на землі </a:t>
            </a: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промисловості:</a:t>
            </a:r>
            <a:r>
              <a:rPr lang="uk-U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uk-UA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uk-U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%,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с/г землі – </a:t>
            </a:r>
            <a:r>
              <a:rPr lang="uk-UA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uk-UA" sz="1900" dirty="0">
                <a:latin typeface="Calibri" panose="020F0502020204030204" pitchFamily="34" charset="0"/>
                <a:cs typeface="Calibri" panose="020F0502020204030204" pitchFamily="34" charset="0"/>
              </a:rPr>
              <a:t>від НГО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ставки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оренди на землі комерційного </a:t>
            </a: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використання: </a:t>
            </a:r>
          </a:p>
          <a:p>
            <a:pPr fontAlgn="base"/>
            <a:r>
              <a:rPr lang="uk-UA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uk-UA" sz="19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(тимчасові </a:t>
            </a:r>
            <a:r>
              <a:rPr lang="uk-UA" sz="1900" i="1" dirty="0">
                <a:latin typeface="Calibri" panose="020F0502020204030204" pitchFamily="34" charset="0"/>
                <a:cs typeface="Calibri" panose="020F0502020204030204" pitchFamily="34" charset="0"/>
              </a:rPr>
              <a:t>споруди)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та </a:t>
            </a:r>
            <a:r>
              <a:rPr lang="uk-UA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uk-UA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uk-UA" sz="1900" i="1" dirty="0">
                <a:latin typeface="Calibri" panose="020F0502020204030204" pitchFamily="34" charset="0"/>
                <a:cs typeface="Calibri" panose="020F0502020204030204" pitchFamily="34" charset="0"/>
              </a:rPr>
              <a:t>(ганки), с/г землі </a:t>
            </a: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uk-UA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0,1</a:t>
            </a:r>
            <a:r>
              <a:rPr lang="uk-UA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900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1900" i="1" dirty="0" err="1">
                <a:latin typeface="Calibri" panose="020F0502020204030204" pitchFamily="34" charset="0"/>
                <a:cs typeface="Calibri" panose="020F0502020204030204" pitchFamily="34" charset="0"/>
              </a:rPr>
              <a:t>м.Жовті</a:t>
            </a:r>
            <a:r>
              <a:rPr lang="uk-UA" sz="1900" i="1" dirty="0">
                <a:latin typeface="Calibri" panose="020F0502020204030204" pitchFamily="34" charset="0"/>
                <a:cs typeface="Calibri" panose="020F0502020204030204" pitchFamily="34" charset="0"/>
              </a:rPr>
              <a:t> Води)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послуги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ЦНАП – м. Жовті Води  </a:t>
            </a:r>
            <a:r>
              <a:rPr lang="uk-UA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кількість послуг </a:t>
            </a:r>
            <a:r>
              <a:rPr lang="uk-UA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uk-UA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336</a:t>
            </a:r>
            <a:r>
              <a:rPr lang="uk-UA" sz="2000" b="1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uk-U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216802"/>
            <a:ext cx="640871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3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Економічні показники</a:t>
            </a:r>
            <a:endParaRPr lang="ru-RU" sz="43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241179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доходи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бюджету громади у сумі </a:t>
            </a:r>
            <a:r>
              <a:rPr lang="uk-UA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320491,5</a:t>
            </a: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uk-U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тис</a:t>
            </a:r>
            <a:r>
              <a:rPr lang="uk-UA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грн.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рівень 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дотаційності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бюджету: </a:t>
            </a:r>
            <a:r>
              <a:rPr lang="uk-UA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uk-UA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uk-U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власні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доходи на одного мешканця: </a:t>
            </a:r>
            <a:r>
              <a:rPr lang="uk-UA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5356,2 </a:t>
            </a:r>
            <a:r>
              <a:rPr lang="uk-UA" sz="2000" b="1" dirty="0">
                <a:latin typeface="Calibri" panose="020F0502020204030204" pitchFamily="34" charset="0"/>
                <a:cs typeface="Calibri" panose="020F0502020204030204" pitchFamily="34" charset="0"/>
              </a:rPr>
              <a:t>грн. </a:t>
            </a:r>
            <a:endParaRPr lang="uk-UA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капітальні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видатки на одного мешканця: </a:t>
            </a:r>
            <a:r>
              <a:rPr lang="uk-UA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522,9</a:t>
            </a:r>
            <a:r>
              <a:rPr lang="uk-U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000" b="1" dirty="0">
                <a:latin typeface="Calibri" panose="020F0502020204030204" pitchFamily="34" charset="0"/>
                <a:cs typeface="Calibri" panose="020F0502020204030204" pitchFamily="34" charset="0"/>
              </a:rPr>
              <a:t>грн</a:t>
            </a:r>
            <a:r>
              <a:rPr lang="uk-U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uk-U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середня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заробітна плата:  </a:t>
            </a:r>
            <a:r>
              <a:rPr lang="uk-U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15,6 </a:t>
            </a:r>
            <a:r>
              <a:rPr lang="uk-UA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тис.грн</a:t>
            </a:r>
            <a:r>
              <a:rPr lang="uk-U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916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17613</TotalTime>
  <Words>1886</Words>
  <Application>Microsoft Office PowerPoint</Application>
  <PresentationFormat>Экран (4:3)</PresentationFormat>
  <Paragraphs>499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Aharoni</vt:lpstr>
      <vt:lpstr>Arial</vt:lpstr>
      <vt:lpstr>Arial Narrow</vt:lpstr>
      <vt:lpstr>Arial Rounded MT Bold</vt:lpstr>
      <vt:lpstr>Bahnschrift Condensed</vt:lpstr>
      <vt:lpstr>Calibri</vt:lpstr>
      <vt:lpstr>Cambria</vt:lpstr>
      <vt:lpstr>Century Gothic</vt:lpstr>
      <vt:lpstr>Courier New</vt:lpstr>
      <vt:lpstr>Times New Roman</vt:lpstr>
      <vt:lpstr>Wingdings</vt:lpstr>
      <vt:lpstr>Wingdings 3</vt:lpstr>
      <vt:lpstr>Легкий дым</vt:lpstr>
      <vt:lpstr>Інвестиційний профіль  Жовтоводської             міської  територіальної громади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Об'єкти нерухомості: </vt:lpstr>
      <vt:lpstr>Вільні приміщення комунальних підприємств: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БОГДАНІВСЬКА ОТГ</dc:title>
  <dc:creator>User</dc:creator>
  <cp:lastModifiedBy>Тетяна Олійник</cp:lastModifiedBy>
  <cp:revision>929</cp:revision>
  <cp:lastPrinted>2024-10-30T06:32:34Z</cp:lastPrinted>
  <dcterms:created xsi:type="dcterms:W3CDTF">2020-04-16T09:59:56Z</dcterms:created>
  <dcterms:modified xsi:type="dcterms:W3CDTF">2024-10-30T06:53:42Z</dcterms:modified>
</cp:coreProperties>
</file>