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7" r:id="rId2"/>
    <p:sldId id="278" r:id="rId3"/>
    <p:sldId id="285" r:id="rId4"/>
    <p:sldId id="286" r:id="rId5"/>
    <p:sldId id="287" r:id="rId6"/>
    <p:sldId id="288" r:id="rId7"/>
    <p:sldId id="289" r:id="rId8"/>
    <p:sldId id="290" r:id="rId9"/>
    <p:sldId id="263" r:id="rId10"/>
    <p:sldId id="281" r:id="rId11"/>
    <p:sldId id="291" r:id="rId12"/>
    <p:sldId id="294" r:id="rId13"/>
    <p:sldId id="277" r:id="rId14"/>
    <p:sldId id="292" r:id="rId15"/>
    <p:sldId id="293" r:id="rId16"/>
    <p:sldId id="297" r:id="rId17"/>
    <p:sldId id="295" r:id="rId18"/>
    <p:sldId id="296" r:id="rId19"/>
    <p:sldId id="282" r:id="rId20"/>
  </p:sldIdLst>
  <p:sldSz cx="9144000" cy="6858000" type="screen4x3"/>
  <p:notesSz cx="6735763" cy="9799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6" autoAdjust="0"/>
    <p:restoredTop sz="78256" autoAdjust="0"/>
  </p:normalViewPr>
  <p:slideViewPr>
    <p:cSldViewPr>
      <p:cViewPr varScale="1">
        <p:scale>
          <a:sx n="68" d="100"/>
          <a:sy n="68" d="100"/>
        </p:scale>
        <p:origin x="1877" y="7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lvl1pPr>
          </a:lstStyle>
          <a:p>
            <a:fld id="{51B5EDBC-F4C9-45A2-91D9-40084B22B487}" type="datetimeFigureOut">
              <a:rPr lang="en-US" smtClean="0"/>
              <a:t>10/31/2024</a:t>
            </a:fld>
            <a:endParaRPr lang="en-US"/>
          </a:p>
        </p:txBody>
      </p:sp>
      <p:sp>
        <p:nvSpPr>
          <p:cNvPr id="4" name="Нижний колонтитул 3"/>
          <p:cNvSpPr>
            <a:spLocks noGrp="1"/>
          </p:cNvSpPr>
          <p:nvPr>
            <p:ph type="ftr" sz="quarter" idx="2"/>
          </p:nvPr>
        </p:nvSpPr>
        <p:spPr>
          <a:xfrm>
            <a:off x="0" y="9309100"/>
            <a:ext cx="2919413" cy="490538"/>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814763" y="9309100"/>
            <a:ext cx="2919412" cy="490538"/>
          </a:xfrm>
          <a:prstGeom prst="rect">
            <a:avLst/>
          </a:prstGeom>
        </p:spPr>
        <p:txBody>
          <a:bodyPr vert="horz" lIns="91440" tIns="45720" rIns="91440" bIns="45720" rtlCol="0" anchor="b"/>
          <a:lstStyle>
            <a:lvl1pPr algn="r">
              <a:defRPr sz="1200"/>
            </a:lvl1pPr>
          </a:lstStyle>
          <a:p>
            <a:fld id="{3E8F6368-CAEF-4627-BBB2-E8EBAFD8CC33}" type="slidenum">
              <a:rPr lang="en-US" smtClean="0"/>
              <a:t>‹#›</a:t>
            </a:fld>
            <a:endParaRPr lang="en-US"/>
          </a:p>
        </p:txBody>
      </p:sp>
    </p:spTree>
    <p:extLst>
      <p:ext uri="{BB962C8B-B14F-4D97-AF65-F5344CB8AC3E}">
        <p14:creationId xmlns:p14="http://schemas.microsoft.com/office/powerpoint/2010/main" val="2124466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lvl1pPr>
          </a:lstStyle>
          <a:p>
            <a:fld id="{4824E241-3CB5-4EC2-8EA7-8ABD0C2D6DC8}" type="datetimeFigureOut">
              <a:rPr lang="en-US" smtClean="0"/>
              <a:t>10/31/2024</a:t>
            </a:fld>
            <a:endParaRPr lang="en-US"/>
          </a:p>
        </p:txBody>
      </p:sp>
      <p:sp>
        <p:nvSpPr>
          <p:cNvPr id="4" name="Образ слайда 3"/>
          <p:cNvSpPr>
            <a:spLocks noGrp="1" noRot="1" noChangeAspect="1"/>
          </p:cNvSpPr>
          <p:nvPr>
            <p:ph type="sldImg" idx="2"/>
          </p:nvPr>
        </p:nvSpPr>
        <p:spPr>
          <a:xfrm>
            <a:off x="1163638" y="1225550"/>
            <a:ext cx="4408487" cy="3306763"/>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73100" y="4716463"/>
            <a:ext cx="5389563" cy="38576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9309100"/>
            <a:ext cx="2919413" cy="490538"/>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14763" y="9309100"/>
            <a:ext cx="2919412" cy="490538"/>
          </a:xfrm>
          <a:prstGeom prst="rect">
            <a:avLst/>
          </a:prstGeom>
        </p:spPr>
        <p:txBody>
          <a:bodyPr vert="horz" lIns="91440" tIns="45720" rIns="91440" bIns="45720" rtlCol="0" anchor="b"/>
          <a:lstStyle>
            <a:lvl1pPr algn="r">
              <a:defRPr sz="1200"/>
            </a:lvl1pPr>
          </a:lstStyle>
          <a:p>
            <a:fld id="{6A3F98B7-776B-47A8-A7B5-2F1D839F951D}" type="slidenum">
              <a:rPr lang="en-US" smtClean="0"/>
              <a:t>‹#›</a:t>
            </a:fld>
            <a:endParaRPr lang="en-US"/>
          </a:p>
        </p:txBody>
      </p:sp>
    </p:spTree>
    <p:extLst>
      <p:ext uri="{BB962C8B-B14F-4D97-AF65-F5344CB8AC3E}">
        <p14:creationId xmlns:p14="http://schemas.microsoft.com/office/powerpoint/2010/main" val="282814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6A3F98B7-776B-47A8-A7B5-2F1D839F951D}" type="slidenum">
              <a:rPr lang="en-US" smtClean="0"/>
              <a:t>4</a:t>
            </a:fld>
            <a:endParaRPr lang="en-US"/>
          </a:p>
        </p:txBody>
      </p:sp>
    </p:spTree>
    <p:extLst>
      <p:ext uri="{BB962C8B-B14F-4D97-AF65-F5344CB8AC3E}">
        <p14:creationId xmlns:p14="http://schemas.microsoft.com/office/powerpoint/2010/main" val="346227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6A3F98B7-776B-47A8-A7B5-2F1D839F951D}" type="slidenum">
              <a:rPr lang="en-US" smtClean="0"/>
              <a:t>6</a:t>
            </a:fld>
            <a:endParaRPr lang="en-US"/>
          </a:p>
        </p:txBody>
      </p:sp>
    </p:spTree>
    <p:extLst>
      <p:ext uri="{BB962C8B-B14F-4D97-AF65-F5344CB8AC3E}">
        <p14:creationId xmlns:p14="http://schemas.microsoft.com/office/powerpoint/2010/main" val="343410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49281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257489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7DA4572-BFE9-4C63-8B3C-440B8F134380}"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0720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3029438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7DA4572-BFE9-4C63-8B3C-440B8F134380}"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466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2016983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1827257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188824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283913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192393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378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325548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189131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103296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1951017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BE53C0-9E4B-4C8F-963E-75B4D64575E0}"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7DA4572-BFE9-4C63-8B3C-440B8F134380}" type="slidenum">
              <a:rPr lang="ru-RU" smtClean="0"/>
              <a:pPr/>
              <a:t>‹#›</a:t>
            </a:fld>
            <a:endParaRPr lang="ru-RU"/>
          </a:p>
        </p:txBody>
      </p:sp>
    </p:spTree>
    <p:extLst>
      <p:ext uri="{BB962C8B-B14F-4D97-AF65-F5344CB8AC3E}">
        <p14:creationId xmlns:p14="http://schemas.microsoft.com/office/powerpoint/2010/main" val="305930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CBE53C0-9E4B-4C8F-963E-75B4D64575E0}" type="datetimeFigureOut">
              <a:rPr lang="ru-RU" smtClean="0"/>
              <a:pPr/>
              <a:t>31.10.2024</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7DA4572-BFE9-4C63-8B3C-440B8F134380}" type="slidenum">
              <a:rPr lang="ru-RU" smtClean="0"/>
              <a:pPr/>
              <a:t>‹#›</a:t>
            </a:fld>
            <a:endParaRPr lang="ru-RU"/>
          </a:p>
        </p:txBody>
      </p:sp>
    </p:spTree>
    <p:extLst>
      <p:ext uri="{BB962C8B-B14F-4D97-AF65-F5344CB8AC3E}">
        <p14:creationId xmlns:p14="http://schemas.microsoft.com/office/powerpoint/2010/main" val="3119199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atalog.youcontrol.market/zabudovnyky/41.2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gvvyk.dp.ua" TargetMode="External"/><Relationship Id="rId2" Type="http://schemas.openxmlformats.org/officeDocument/2006/relationships/hyperlink" Target="mailto:vesr_zhv@i.ua" TargetMode="External"/><Relationship Id="rId1" Type="http://schemas.openxmlformats.org/officeDocument/2006/relationships/slideLayout" Target="../slideLayouts/slideLayout2.xml"/><Relationship Id="rId4" Type="http://schemas.openxmlformats.org/officeDocument/2006/relationships/hyperlink" Target="https://www.facebook.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260648"/>
            <a:ext cx="7704856" cy="4824536"/>
          </a:xfrm>
        </p:spPr>
        <p:txBody>
          <a:bodyPr>
            <a:noAutofit/>
          </a:bodyPr>
          <a:lstStyle/>
          <a:p>
            <a:pPr algn="r"/>
            <a:r>
              <a:rPr lang="en-US" sz="7300" dirty="0" smtClean="0">
                <a:solidFill>
                  <a:schemeClr val="accent1">
                    <a:lumMod val="75000"/>
                  </a:schemeClr>
                </a:solidFill>
                <a:latin typeface="Bahnschrift Condensed" panose="020B0502040204020203" pitchFamily="34" charset="0"/>
                <a:cs typeface="Aharoni" pitchFamily="2" charset="-79"/>
              </a:rPr>
              <a:t>Investment</a:t>
            </a:r>
            <a:r>
              <a:rPr lang="uk-UA" sz="7300" dirty="0" smtClean="0">
                <a:solidFill>
                  <a:schemeClr val="accent1">
                    <a:lumMod val="75000"/>
                  </a:schemeClr>
                </a:solidFill>
                <a:latin typeface="Bahnschrift Condensed" panose="020B0502040204020203" pitchFamily="34" charset="0"/>
                <a:cs typeface="Aharoni" pitchFamily="2" charset="-79"/>
              </a:rPr>
              <a:t> </a:t>
            </a:r>
            <a:r>
              <a:rPr lang="en-US" sz="7300" dirty="0" smtClean="0">
                <a:solidFill>
                  <a:schemeClr val="accent1">
                    <a:lumMod val="75000"/>
                  </a:schemeClr>
                </a:solidFill>
                <a:latin typeface="Bahnschrift Condensed" panose="020B0502040204020203" pitchFamily="34" charset="0"/>
                <a:cs typeface="Aharoni" pitchFamily="2" charset="-79"/>
              </a:rPr>
              <a:t>profile</a:t>
            </a:r>
            <a:r>
              <a:rPr lang="uk-UA" sz="7300" dirty="0" smtClean="0">
                <a:solidFill>
                  <a:schemeClr val="accent1">
                    <a:lumMod val="75000"/>
                  </a:schemeClr>
                </a:solidFill>
                <a:latin typeface="Bahnschrift Condensed" panose="020B0502040204020203" pitchFamily="34" charset="0"/>
                <a:cs typeface="Aharoni" pitchFamily="2" charset="-79"/>
              </a:rPr>
              <a:t> </a:t>
            </a:r>
            <a:r>
              <a:rPr lang="uk-UA" sz="5900" dirty="0">
                <a:latin typeface="Arial Narrow" pitchFamily="34" charset="0"/>
                <a:cs typeface="Aharoni" pitchFamily="2" charset="-79"/>
              </a:rPr>
              <a:t/>
            </a:r>
            <a:br>
              <a:rPr lang="uk-UA" sz="5900" dirty="0">
                <a:latin typeface="Arial Narrow" pitchFamily="34" charset="0"/>
                <a:cs typeface="Aharoni" pitchFamily="2" charset="-79"/>
              </a:rPr>
            </a:br>
            <a:r>
              <a:rPr lang="en-US" sz="5900" dirty="0" err="1" smtClean="0">
                <a:solidFill>
                  <a:schemeClr val="bg2">
                    <a:lumMod val="25000"/>
                  </a:schemeClr>
                </a:solidFill>
                <a:latin typeface="Bahnschrift Condensed" panose="020B0502040204020203" pitchFamily="34" charset="0"/>
                <a:cs typeface="Aharoni" pitchFamily="2" charset="-79"/>
              </a:rPr>
              <a:t>Zhovtovodsk</a:t>
            </a:r>
            <a:r>
              <a:rPr lang="en-US" sz="5900" dirty="0" smtClean="0">
                <a:solidFill>
                  <a:schemeClr val="bg2">
                    <a:lumMod val="25000"/>
                  </a:schemeClr>
                </a:solidFill>
                <a:latin typeface="Bahnschrift Condensed" panose="020B0502040204020203" pitchFamily="34" charset="0"/>
                <a:cs typeface="Aharoni" pitchFamily="2" charset="-79"/>
              </a:rPr>
              <a:t> city territorial community</a:t>
            </a:r>
            <a:endParaRPr lang="uk-UA" sz="5900" dirty="0">
              <a:solidFill>
                <a:schemeClr val="bg2">
                  <a:lumMod val="25000"/>
                </a:schemeClr>
              </a:solidFill>
              <a:latin typeface="Bahnschrift Condensed" panose="020B0502040204020203" pitchFamily="34" charset="0"/>
              <a:cs typeface="Aharoni" pitchFamily="2" charset="-79"/>
            </a:endParaRPr>
          </a:p>
        </p:txBody>
      </p:sp>
    </p:spTree>
    <p:extLst>
      <p:ext uri="{BB962C8B-B14F-4D97-AF65-F5344CB8AC3E}">
        <p14:creationId xmlns:p14="http://schemas.microsoft.com/office/powerpoint/2010/main" val="141350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616496"/>
            <a:ext cx="7668344" cy="477054"/>
          </a:xfrm>
          <a:prstGeom prst="rect">
            <a:avLst/>
          </a:prstGeom>
        </p:spPr>
        <p:txBody>
          <a:bodyPr wrap="square">
            <a:spAutoFit/>
          </a:bodyPr>
          <a:lstStyle/>
          <a:p>
            <a:pPr lvl="0"/>
            <a:r>
              <a:rPr lang="en-US" altLang="en-US" sz="2500" b="1" dirty="0" smtClean="0">
                <a:solidFill>
                  <a:schemeClr val="accent3">
                    <a:lumMod val="50000"/>
                  </a:schemeClr>
                </a:solidFill>
                <a:latin typeface="Bahnschrift Condensed" panose="020B0502040204020203" pitchFamily="34" charset="0"/>
              </a:rPr>
              <a:t>The </a:t>
            </a:r>
            <a:r>
              <a:rPr lang="en-US" altLang="en-US" sz="2500" b="1" dirty="0">
                <a:solidFill>
                  <a:schemeClr val="accent3">
                    <a:lumMod val="50000"/>
                  </a:schemeClr>
                </a:solidFill>
                <a:latin typeface="Bahnschrift Condensed" panose="020B0502040204020203" pitchFamily="34" charset="0"/>
              </a:rPr>
              <a:t>largest industrial </a:t>
            </a:r>
            <a:r>
              <a:rPr lang="en-US" altLang="en-US" sz="2500" b="1" dirty="0" smtClean="0">
                <a:solidFill>
                  <a:schemeClr val="accent3">
                    <a:lumMod val="50000"/>
                  </a:schemeClr>
                </a:solidFill>
                <a:latin typeface="Bahnschrift Condensed" panose="020B0502040204020203" pitchFamily="34" charset="0"/>
              </a:rPr>
              <a:t>enterprises</a:t>
            </a:r>
            <a:r>
              <a:rPr lang="uk-UA" altLang="en-US" sz="2500" b="1" dirty="0" smtClean="0">
                <a:solidFill>
                  <a:schemeClr val="accent3">
                    <a:lumMod val="50000"/>
                  </a:schemeClr>
                </a:solidFill>
                <a:latin typeface="Bahnschrift Condensed" panose="020B0502040204020203" pitchFamily="34" charset="0"/>
              </a:rPr>
              <a:t> </a:t>
            </a:r>
            <a:r>
              <a:rPr lang="uk-UA" sz="2500" b="1" dirty="0" smtClean="0">
                <a:solidFill>
                  <a:schemeClr val="accent3">
                    <a:lumMod val="50000"/>
                  </a:schemeClr>
                </a:solidFill>
                <a:latin typeface="Bahnschrift Condensed" panose="020B0502040204020203" pitchFamily="34" charset="0"/>
              </a:rPr>
              <a:t>:</a:t>
            </a:r>
            <a:endParaRPr lang="uk-UA" sz="2500" b="1" dirty="0">
              <a:solidFill>
                <a:schemeClr val="accent3">
                  <a:lumMod val="50000"/>
                </a:schemeClr>
              </a:solidFill>
              <a:latin typeface="Bahnschrift Condensed" panose="020B0502040204020203"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03958187"/>
              </p:ext>
            </p:extLst>
          </p:nvPr>
        </p:nvGraphicFramePr>
        <p:xfrm>
          <a:off x="1403648" y="1196752"/>
          <a:ext cx="7416823" cy="4750690"/>
        </p:xfrm>
        <a:graphic>
          <a:graphicData uri="http://schemas.openxmlformats.org/drawingml/2006/table">
            <a:tbl>
              <a:tblPr/>
              <a:tblGrid>
                <a:gridCol w="1922881">
                  <a:extLst>
                    <a:ext uri="{9D8B030D-6E8A-4147-A177-3AD203B41FA5}">
                      <a16:colId xmlns:a16="http://schemas.microsoft.com/office/drawing/2014/main" val="20000"/>
                    </a:ext>
                  </a:extLst>
                </a:gridCol>
                <a:gridCol w="2128902">
                  <a:extLst>
                    <a:ext uri="{9D8B030D-6E8A-4147-A177-3AD203B41FA5}">
                      <a16:colId xmlns:a16="http://schemas.microsoft.com/office/drawing/2014/main" val="20001"/>
                    </a:ext>
                  </a:extLst>
                </a:gridCol>
                <a:gridCol w="3365040">
                  <a:extLst>
                    <a:ext uri="{9D8B030D-6E8A-4147-A177-3AD203B41FA5}">
                      <a16:colId xmlns:a16="http://schemas.microsoft.com/office/drawing/2014/main" val="20002"/>
                    </a:ext>
                  </a:extLst>
                </a:gridCol>
              </a:tblGrid>
              <a:tr h="484278">
                <a:tc>
                  <a:txBody>
                    <a:bodyPr/>
                    <a:lstStyle/>
                    <a:p>
                      <a:pPr algn="ctr" fontAlgn="ctr"/>
                      <a:r>
                        <a:rPr lang="en-US" sz="1000" dirty="0" smtClean="0"/>
                        <a:t>Company name</a:t>
                      </a:r>
                      <a:endParaRPr lang="uk-UA" sz="1000" b="1" i="0" u="none" strike="noStrike" noProof="0"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dirty="0" smtClean="0"/>
                        <a:t>Arrangement</a:t>
                      </a:r>
                      <a:endParaRPr lang="uk-UA" sz="1000" b="1" i="0" u="none" strike="noStrike" noProof="0"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000" dirty="0" smtClean="0"/>
                        <a:t>Production</a:t>
                      </a:r>
                      <a:r>
                        <a:rPr lang="uk-UA" sz="1000" b="1" i="0" u="none" strike="noStrike" noProof="0" dirty="0" smtClean="0">
                          <a:solidFill>
                            <a:srgbClr val="000000"/>
                          </a:solidFill>
                          <a:effectLst/>
                          <a:latin typeface="Arial"/>
                        </a:rPr>
                        <a:t> </a:t>
                      </a:r>
                      <a:endParaRPr lang="uk-UA" sz="1000" b="1" i="0" u="none" strike="noStrike" noProof="0"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1115073">
                <a:tc>
                  <a:txBody>
                    <a:bodyPr/>
                    <a:lstStyle/>
                    <a:p>
                      <a:pPr algn="ctr" fontAlgn="b"/>
                      <a:r>
                        <a:rPr lang="en-US" sz="1300" b="1" kern="1200" dirty="0" smtClean="0">
                          <a:solidFill>
                            <a:schemeClr val="tx1"/>
                          </a:solidFill>
                          <a:latin typeface="Times New Roman" pitchFamily="18" charset="0"/>
                          <a:ea typeface="+mn-ea"/>
                          <a:cs typeface="Times New Roman" pitchFamily="18" charset="0"/>
                        </a:rPr>
                        <a:t>State Enterprise "SHYD GZK"</a:t>
                      </a:r>
                      <a:endParaRPr lang="uk-UA" sz="1300" b="1"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defTabSz="457200" rtl="0" eaLnBrk="1" fontAlgn="b" latinLnBrk="0" hangingPunct="1">
                        <a:buFontTx/>
                      </a:pPr>
                      <a:r>
                        <a:rPr lang="en-US" sz="1200" kern="1200" dirty="0" smtClean="0">
                          <a:solidFill>
                            <a:schemeClr val="tx1"/>
                          </a:solidFill>
                          <a:latin typeface="+mn-lt"/>
                          <a:ea typeface="+mn-ea"/>
                          <a:cs typeface="+mn-cs"/>
                        </a:rPr>
                        <a:t>Ukraine, 52204, Dnipropetrovsk region, </a:t>
                      </a:r>
                      <a:r>
                        <a:rPr lang="en-US" sz="1200" kern="1200" dirty="0" err="1" smtClean="0">
                          <a:solidFill>
                            <a:schemeClr val="tx1"/>
                          </a:solidFill>
                          <a:latin typeface="+mn-lt"/>
                          <a:ea typeface="+mn-ea"/>
                          <a:cs typeface="+mn-cs"/>
                        </a:rPr>
                        <a:t>Kamiansky</a:t>
                      </a:r>
                      <a:r>
                        <a:rPr lang="en-US" sz="1200" kern="1200" dirty="0" smtClean="0">
                          <a:solidFill>
                            <a:schemeClr val="tx1"/>
                          </a:solidFill>
                          <a:latin typeface="+mn-lt"/>
                          <a:ea typeface="+mn-ea"/>
                          <a:cs typeface="+mn-cs"/>
                        </a:rPr>
                        <a:t> district, </a:t>
                      </a:r>
                      <a:r>
                        <a:rPr lang="en-US" sz="1200" kern="1200" dirty="0" err="1" smtClean="0">
                          <a:solidFill>
                            <a:schemeClr val="tx1"/>
                          </a:solidFill>
                          <a:latin typeface="+mn-lt"/>
                          <a:ea typeface="+mn-ea"/>
                          <a:cs typeface="+mn-cs"/>
                        </a:rPr>
                        <a:t>Zhovti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Vody</a:t>
                      </a:r>
                      <a:r>
                        <a:rPr lang="en-US" sz="1200" kern="1200" dirty="0" smtClean="0">
                          <a:solidFill>
                            <a:schemeClr val="tx1"/>
                          </a:solidFill>
                          <a:latin typeface="+mn-lt"/>
                          <a:ea typeface="+mn-ea"/>
                          <a:cs typeface="+mn-cs"/>
                        </a:rPr>
                        <a:t>, St. </a:t>
                      </a:r>
                      <a:r>
                        <a:rPr lang="en-US" sz="1200" kern="1200" dirty="0" err="1" smtClean="0">
                          <a:solidFill>
                            <a:schemeClr val="tx1"/>
                          </a:solidFill>
                          <a:latin typeface="+mn-lt"/>
                          <a:ea typeface="+mn-ea"/>
                          <a:cs typeface="+mn-cs"/>
                        </a:rPr>
                        <a:t>Olesya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Honchara</a:t>
                      </a:r>
                      <a:r>
                        <a:rPr lang="en-US" sz="1200" kern="1200" dirty="0" smtClean="0">
                          <a:solidFill>
                            <a:schemeClr val="tx1"/>
                          </a:solidFill>
                          <a:latin typeface="+mn-lt"/>
                          <a:ea typeface="+mn-ea"/>
                          <a:cs typeface="+mn-cs"/>
                        </a:rPr>
                        <a:t>, 2</a:t>
                      </a:r>
                      <a:endParaRPr lang="uk-UA" sz="1200" kern="1200" noProof="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buFontTx/>
                        <a:buNone/>
                      </a:pPr>
                      <a:r>
                        <a:rPr lang="en-US" sz="1200" kern="1200" dirty="0" smtClean="0">
                          <a:solidFill>
                            <a:schemeClr val="tx1"/>
                          </a:solidFill>
                          <a:latin typeface="+mn-lt"/>
                          <a:ea typeface="+mn-ea"/>
                          <a:cs typeface="+mn-cs"/>
                        </a:rPr>
                        <a:t>- mining and processing of uranium ores; </a:t>
                      </a:r>
                      <a:endParaRPr lang="uk-UA" sz="1200" kern="1200" dirty="0" smtClean="0">
                        <a:solidFill>
                          <a:schemeClr val="tx1"/>
                        </a:solidFill>
                        <a:latin typeface="+mn-lt"/>
                        <a:ea typeface="+mn-ea"/>
                        <a:cs typeface="+mn-cs"/>
                      </a:endParaRPr>
                    </a:p>
                    <a:p>
                      <a:pPr marL="171450" lvl="0" indent="-171450" algn="ctr" defTabSz="457200" rtl="0" eaLnBrk="1" latinLnBrk="0" hangingPunct="1">
                        <a:buFontTx/>
                        <a:buChar char="-"/>
                      </a:pPr>
                      <a:r>
                        <a:rPr lang="en-US" sz="1200" kern="1200" dirty="0" smtClean="0">
                          <a:solidFill>
                            <a:schemeClr val="tx1"/>
                          </a:solidFill>
                          <a:latin typeface="+mn-lt"/>
                          <a:ea typeface="+mn-ea"/>
                          <a:cs typeface="+mn-cs"/>
                        </a:rPr>
                        <a:t>production of sulfuric acid;</a:t>
                      </a:r>
                      <a:endParaRPr lang="uk-UA" sz="1200" kern="1200" dirty="0" smtClean="0">
                        <a:solidFill>
                          <a:schemeClr val="tx1"/>
                        </a:solidFill>
                        <a:latin typeface="+mn-lt"/>
                        <a:ea typeface="+mn-ea"/>
                        <a:cs typeface="+mn-cs"/>
                      </a:endParaRPr>
                    </a:p>
                    <a:p>
                      <a:pPr marL="0" lvl="0" indent="0" algn="ctr" defTabSz="457200" rtl="0" eaLnBrk="1" latinLnBrk="0" hangingPunct="1">
                        <a:buFontTx/>
                        <a:buNone/>
                      </a:pPr>
                      <a:r>
                        <a:rPr lang="en-US" sz="1200" kern="1200" dirty="0" smtClean="0">
                          <a:solidFill>
                            <a:schemeClr val="tx1"/>
                          </a:solidFill>
                          <a:latin typeface="+mn-lt"/>
                          <a:ea typeface="+mn-ea"/>
                          <a:cs typeface="+mn-cs"/>
                        </a:rPr>
                        <a:t> - production of mining equipment and devices, spare parts for mining equipment; </a:t>
                      </a:r>
                      <a:endParaRPr lang="uk-UA" sz="1200" kern="1200" dirty="0" smtClean="0">
                        <a:solidFill>
                          <a:schemeClr val="tx1"/>
                        </a:solidFill>
                        <a:latin typeface="+mn-lt"/>
                        <a:ea typeface="+mn-ea"/>
                        <a:cs typeface="+mn-cs"/>
                      </a:endParaRPr>
                    </a:p>
                    <a:p>
                      <a:pPr marL="0" lvl="0" indent="0" algn="ctr" defTabSz="457200" rtl="0" eaLnBrk="1" latinLnBrk="0" hangingPunct="1">
                        <a:buFontTx/>
                        <a:buNone/>
                      </a:pPr>
                      <a:r>
                        <a:rPr lang="en-US" sz="1200" kern="1200" dirty="0" smtClean="0">
                          <a:solidFill>
                            <a:schemeClr val="tx1"/>
                          </a:solidFill>
                          <a:latin typeface="+mn-lt"/>
                          <a:ea typeface="+mn-ea"/>
                          <a:cs typeface="+mn-cs"/>
                        </a:rPr>
                        <a:t>- release of scientific and technical products</a:t>
                      </a:r>
                      <a:endParaRPr lang="uk-UA" sz="1200" kern="1200" noProof="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3082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kern="1200" dirty="0" err="1" smtClean="0">
                          <a:solidFill>
                            <a:schemeClr val="tx1"/>
                          </a:solidFill>
                          <a:latin typeface="Times New Roman" pitchFamily="18" charset="0"/>
                          <a:ea typeface="+mn-ea"/>
                          <a:cs typeface="Times New Roman" pitchFamily="18" charset="0"/>
                        </a:rPr>
                        <a:t>Bilmax</a:t>
                      </a:r>
                      <a:r>
                        <a:rPr lang="en-US" sz="1300" b="1" kern="1200" dirty="0" smtClean="0">
                          <a:solidFill>
                            <a:schemeClr val="tx1"/>
                          </a:solidFill>
                          <a:latin typeface="Times New Roman" pitchFamily="18" charset="0"/>
                          <a:ea typeface="+mn-ea"/>
                          <a:cs typeface="Times New Roman" pitchFamily="18" charset="0"/>
                        </a:rPr>
                        <a:t> Limited Liability Company</a:t>
                      </a:r>
                      <a:endParaRPr lang="uk-UA" sz="1300" b="1"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defTabSz="457200" rtl="0" eaLnBrk="1" fontAlgn="b" latinLnBrk="0" hangingPunct="1">
                        <a:buFontTx/>
                      </a:pPr>
                      <a:r>
                        <a:rPr lang="en-US" sz="1200" kern="1200" dirty="0" smtClean="0">
                          <a:solidFill>
                            <a:schemeClr val="tx1"/>
                          </a:solidFill>
                          <a:latin typeface="+mn-lt"/>
                          <a:ea typeface="+mn-ea"/>
                          <a:cs typeface="+mn-cs"/>
                        </a:rPr>
                        <a:t>Ukraine, 52204, Dnipropetrovsk region, </a:t>
                      </a:r>
                      <a:r>
                        <a:rPr lang="en-US" sz="1200" kern="1200" dirty="0" err="1" smtClean="0">
                          <a:solidFill>
                            <a:schemeClr val="tx1"/>
                          </a:solidFill>
                          <a:latin typeface="+mn-lt"/>
                          <a:ea typeface="+mn-ea"/>
                          <a:cs typeface="+mn-cs"/>
                        </a:rPr>
                        <a:t>Kamiansky</a:t>
                      </a:r>
                      <a:r>
                        <a:rPr lang="en-US" sz="1200" kern="1200" dirty="0" smtClean="0">
                          <a:solidFill>
                            <a:schemeClr val="tx1"/>
                          </a:solidFill>
                          <a:latin typeface="+mn-lt"/>
                          <a:ea typeface="+mn-ea"/>
                          <a:cs typeface="+mn-cs"/>
                        </a:rPr>
                        <a:t> district, </a:t>
                      </a:r>
                      <a:r>
                        <a:rPr lang="en-US" sz="1200" kern="1200" dirty="0" err="1" smtClean="0">
                          <a:solidFill>
                            <a:schemeClr val="tx1"/>
                          </a:solidFill>
                          <a:latin typeface="+mn-lt"/>
                          <a:ea typeface="+mn-ea"/>
                          <a:cs typeface="+mn-cs"/>
                        </a:rPr>
                        <a:t>Zhovti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Vody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Zavodska</a:t>
                      </a:r>
                      <a:r>
                        <a:rPr lang="en-US" sz="1200" kern="1200" dirty="0" smtClean="0">
                          <a:solidFill>
                            <a:schemeClr val="tx1"/>
                          </a:solidFill>
                          <a:latin typeface="+mn-lt"/>
                          <a:ea typeface="+mn-ea"/>
                          <a:cs typeface="+mn-cs"/>
                        </a:rPr>
                        <a:t> Street, 1/9</a:t>
                      </a:r>
                      <a:endParaRPr lang="uk-UA" sz="1200" kern="1200" noProof="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defTabSz="457200" rtl="0" eaLnBrk="1" latinLnBrk="0" hangingPunct="1">
                        <a:buFontTx/>
                      </a:pPr>
                      <a:r>
                        <a:rPr lang="uk-UA" sz="1200" kern="1200" noProof="0" dirty="0" smtClean="0">
                          <a:solidFill>
                            <a:schemeClr val="tx1"/>
                          </a:solidFill>
                          <a:latin typeface="+mn-lt"/>
                          <a:ea typeface="+mn-ea"/>
                          <a:cs typeface="+mn-cs"/>
                        </a:rPr>
                        <a:t>-</a:t>
                      </a:r>
                      <a:r>
                        <a:rPr lang="en-US" sz="1200" kern="1200" dirty="0" smtClean="0">
                          <a:solidFill>
                            <a:schemeClr val="tx1"/>
                          </a:solidFill>
                          <a:latin typeface="+mn-lt"/>
                          <a:ea typeface="+mn-ea"/>
                          <a:cs typeface="+mn-cs"/>
                        </a:rPr>
                        <a:t>production of electrical distribution and control equipment; - production of control and measuring devices</a:t>
                      </a:r>
                      <a:endParaRPr lang="uk-UA" sz="1200" kern="1200" noProof="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308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Times New Roman" pitchFamily="18" charset="0"/>
                          <a:ea typeface="+mn-ea"/>
                          <a:cs typeface="Times New Roman" pitchFamily="18" charset="0"/>
                        </a:rPr>
                        <a:t>Positron GmbH Limited Liability Company</a:t>
                      </a:r>
                      <a:endParaRPr lang="uk-UA" sz="1300" b="1"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defTabSz="457200" rtl="0" eaLnBrk="1" fontAlgn="b" latinLnBrk="0" hangingPunct="1">
                        <a:buFontTx/>
                      </a:pPr>
                      <a:r>
                        <a:rPr lang="en-US" sz="1200" kern="1200" dirty="0" smtClean="0">
                          <a:solidFill>
                            <a:schemeClr val="tx1"/>
                          </a:solidFill>
                          <a:latin typeface="+mn-lt"/>
                          <a:ea typeface="+mn-ea"/>
                          <a:cs typeface="+mn-cs"/>
                        </a:rPr>
                        <a:t>Ukraine, 52204, Dnipropetrovsk region, </a:t>
                      </a:r>
                      <a:r>
                        <a:rPr lang="en-US" sz="1200" kern="1200" dirty="0" err="1" smtClean="0">
                          <a:solidFill>
                            <a:schemeClr val="tx1"/>
                          </a:solidFill>
                          <a:latin typeface="+mn-lt"/>
                          <a:ea typeface="+mn-ea"/>
                          <a:cs typeface="+mn-cs"/>
                        </a:rPr>
                        <a:t>Kamiansky</a:t>
                      </a:r>
                      <a:r>
                        <a:rPr lang="en-US" sz="1200" kern="1200" dirty="0" smtClean="0">
                          <a:solidFill>
                            <a:schemeClr val="tx1"/>
                          </a:solidFill>
                          <a:latin typeface="+mn-lt"/>
                          <a:ea typeface="+mn-ea"/>
                          <a:cs typeface="+mn-cs"/>
                        </a:rPr>
                        <a:t> district, </a:t>
                      </a:r>
                      <a:r>
                        <a:rPr lang="en-US" sz="1200" kern="1200" dirty="0" err="1" smtClean="0">
                          <a:solidFill>
                            <a:schemeClr val="tx1"/>
                          </a:solidFill>
                          <a:latin typeface="+mn-lt"/>
                          <a:ea typeface="+mn-ea"/>
                          <a:cs typeface="+mn-cs"/>
                        </a:rPr>
                        <a:t>Zhovti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Vody</a:t>
                      </a:r>
                      <a:r>
                        <a:rPr lang="en-US" sz="1200" kern="1200" dirty="0" smtClean="0">
                          <a:solidFill>
                            <a:schemeClr val="tx1"/>
                          </a:solidFill>
                          <a:latin typeface="+mn-lt"/>
                          <a:ea typeface="+mn-ea"/>
                          <a:cs typeface="+mn-cs"/>
                        </a:rPr>
                        <a:t>, 46, 8th </a:t>
                      </a:r>
                      <a:r>
                        <a:rPr lang="en-US" sz="1200" kern="1200" dirty="0" err="1" smtClean="0">
                          <a:solidFill>
                            <a:schemeClr val="tx1"/>
                          </a:solidFill>
                          <a:latin typeface="+mn-lt"/>
                          <a:ea typeface="+mn-ea"/>
                          <a:cs typeface="+mn-cs"/>
                        </a:rPr>
                        <a:t>Bereznya</a:t>
                      </a:r>
                      <a:r>
                        <a:rPr lang="en-US" sz="1200" kern="1200" dirty="0" smtClean="0">
                          <a:solidFill>
                            <a:schemeClr val="tx1"/>
                          </a:solidFill>
                          <a:latin typeface="+mn-lt"/>
                          <a:ea typeface="+mn-ea"/>
                          <a:cs typeface="+mn-cs"/>
                        </a:rPr>
                        <a:t> Street</a:t>
                      </a:r>
                      <a:endParaRPr lang="uk-UA" sz="1200" kern="1200" noProof="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kern="1200" dirty="0" smtClean="0">
                          <a:solidFill>
                            <a:schemeClr val="tx1"/>
                          </a:solidFill>
                          <a:latin typeface="+mn-lt"/>
                          <a:ea typeface="+mn-ea"/>
                          <a:cs typeface="+mn-cs"/>
                        </a:rPr>
                        <a:t>development and production of radiation control devices and systems for industry, ecology, and science</a:t>
                      </a:r>
                      <a:endParaRPr lang="uk-UA" sz="1200" kern="1200" noProof="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75500">
                <a:tc>
                  <a:txBody>
                    <a:bodyPr/>
                    <a:lstStyle/>
                    <a:p>
                      <a:pPr algn="ctr" fontAlgn="ctr"/>
                      <a:r>
                        <a:rPr lang="en-US" sz="1300" b="1" kern="1200" dirty="0" smtClean="0">
                          <a:solidFill>
                            <a:schemeClr val="tx1"/>
                          </a:solidFill>
                          <a:latin typeface="Times New Roman" pitchFamily="18" charset="0"/>
                          <a:ea typeface="+mn-ea"/>
                          <a:cs typeface="Times New Roman" pitchFamily="18" charset="0"/>
                        </a:rPr>
                        <a:t>Limited Liability Company "Scientific and Production Enterprise "Tetra"</a:t>
                      </a:r>
                      <a:endParaRPr lang="uk-UA" sz="1300" b="1"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defTabSz="457200" rtl="0" eaLnBrk="1" fontAlgn="b" latinLnBrk="0" hangingPunct="1">
                        <a:buFontTx/>
                      </a:pPr>
                      <a:r>
                        <a:rPr lang="en-US" sz="1200" kern="1200" dirty="0" smtClean="0">
                          <a:solidFill>
                            <a:schemeClr val="tx1"/>
                          </a:solidFill>
                          <a:latin typeface="+mn-lt"/>
                          <a:ea typeface="+mn-ea"/>
                          <a:cs typeface="+mn-cs"/>
                        </a:rPr>
                        <a:t>Ukraine, 52204, Dnipropetrovsk region, </a:t>
                      </a:r>
                      <a:r>
                        <a:rPr lang="en-US" sz="1200" kern="1200" dirty="0" err="1" smtClean="0">
                          <a:solidFill>
                            <a:schemeClr val="tx1"/>
                          </a:solidFill>
                          <a:latin typeface="+mn-lt"/>
                          <a:ea typeface="+mn-ea"/>
                          <a:cs typeface="+mn-cs"/>
                        </a:rPr>
                        <a:t>Kamiansky</a:t>
                      </a:r>
                      <a:r>
                        <a:rPr lang="en-US" sz="1200" kern="1200" dirty="0" smtClean="0">
                          <a:solidFill>
                            <a:schemeClr val="tx1"/>
                          </a:solidFill>
                          <a:latin typeface="+mn-lt"/>
                          <a:ea typeface="+mn-ea"/>
                          <a:cs typeface="+mn-cs"/>
                        </a:rPr>
                        <a:t> district, </a:t>
                      </a:r>
                      <a:r>
                        <a:rPr lang="en-US" sz="1200" kern="1200" dirty="0" err="1" smtClean="0">
                          <a:solidFill>
                            <a:schemeClr val="tx1"/>
                          </a:solidFill>
                          <a:latin typeface="+mn-lt"/>
                          <a:ea typeface="+mn-ea"/>
                          <a:cs typeface="+mn-cs"/>
                        </a:rPr>
                        <a:t>Zhovti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Vody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Franka</a:t>
                      </a:r>
                      <a:r>
                        <a:rPr lang="en-US" sz="1200" kern="1200" dirty="0" smtClean="0">
                          <a:solidFill>
                            <a:schemeClr val="tx1"/>
                          </a:solidFill>
                          <a:latin typeface="+mn-lt"/>
                          <a:ea typeface="+mn-ea"/>
                          <a:cs typeface="+mn-cs"/>
                        </a:rPr>
                        <a:t> street, 2</a:t>
                      </a:r>
                      <a:endParaRPr lang="uk-UA" sz="1200" kern="1200" noProof="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defTabSz="457200" rtl="0" eaLnBrk="1" latinLnBrk="0" hangingPunct="1">
                        <a:buFontTx/>
                      </a:pPr>
                      <a:r>
                        <a:rPr lang="en-US" sz="1200" kern="1200" dirty="0" smtClean="0">
                          <a:solidFill>
                            <a:schemeClr val="tx1"/>
                          </a:solidFill>
                          <a:latin typeface="+mn-lt"/>
                          <a:ea typeface="+mn-ea"/>
                          <a:cs typeface="+mn-cs"/>
                        </a:rPr>
                        <a:t>production of electrical distribution and control equipment; production of control and measuring devices research and development in the field of natural and technical sciences</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uk-UA" sz="1200" kern="1200" noProof="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1403647" y="31102"/>
            <a:ext cx="7416823" cy="692497"/>
          </a:xfrm>
          <a:prstGeom prst="rect">
            <a:avLst/>
          </a:prstGeom>
          <a:noFill/>
        </p:spPr>
        <p:txBody>
          <a:bodyPr wrap="square" rtlCol="0">
            <a:spAutoFit/>
          </a:bodyPr>
          <a:lstStyle/>
          <a:p>
            <a:pPr algn="ctr"/>
            <a:r>
              <a:rPr lang="en-US" altLang="en-US" sz="3900" b="1" dirty="0" smtClean="0">
                <a:solidFill>
                  <a:schemeClr val="accent1">
                    <a:lumMod val="75000"/>
                  </a:schemeClr>
                </a:solidFill>
                <a:latin typeface="Cambria" panose="02040503050406030204" pitchFamily="18" charset="0"/>
                <a:ea typeface="Cambria" panose="02040503050406030204" pitchFamily="18" charset="0"/>
              </a:rPr>
              <a:t>Industry</a:t>
            </a:r>
            <a:endParaRPr lang="ru-RU" sz="3900" b="1"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910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612085"/>
            <a:ext cx="7416823" cy="477054"/>
          </a:xfrm>
          <a:prstGeom prst="rect">
            <a:avLst/>
          </a:prstGeom>
        </p:spPr>
        <p:txBody>
          <a:bodyPr wrap="square">
            <a:spAutoFit/>
          </a:bodyPr>
          <a:lstStyle/>
          <a:p>
            <a:pPr lvl="0"/>
            <a:r>
              <a:rPr lang="en-US" altLang="en-US" sz="2500" b="1" dirty="0" smtClean="0">
                <a:solidFill>
                  <a:schemeClr val="accent5">
                    <a:lumMod val="50000"/>
                  </a:schemeClr>
                </a:solidFill>
                <a:latin typeface="Bahnschrift Condensed" panose="020B0502040204020203" pitchFamily="34" charset="0"/>
              </a:rPr>
              <a:t>The </a:t>
            </a:r>
            <a:r>
              <a:rPr lang="en-US" altLang="en-US" sz="2500" b="1" dirty="0">
                <a:solidFill>
                  <a:schemeClr val="accent5">
                    <a:lumMod val="50000"/>
                  </a:schemeClr>
                </a:solidFill>
                <a:latin typeface="Bahnschrift Condensed" panose="020B0502040204020203" pitchFamily="34" charset="0"/>
              </a:rPr>
              <a:t>largest agricultural </a:t>
            </a:r>
            <a:r>
              <a:rPr lang="en-US" altLang="en-US" sz="2500" b="1" dirty="0" smtClean="0">
                <a:solidFill>
                  <a:schemeClr val="accent5">
                    <a:lumMod val="50000"/>
                  </a:schemeClr>
                </a:solidFill>
                <a:latin typeface="Bahnschrift Condensed" panose="020B0502040204020203" pitchFamily="34" charset="0"/>
              </a:rPr>
              <a:t>enterprises</a:t>
            </a:r>
            <a:r>
              <a:rPr lang="uk-UA" sz="2500" b="1" dirty="0" smtClean="0">
                <a:solidFill>
                  <a:schemeClr val="accent5">
                    <a:lumMod val="50000"/>
                  </a:schemeClr>
                </a:solidFill>
                <a:latin typeface="Bahnschrift Condensed" panose="020B0502040204020203" pitchFamily="34" charset="0"/>
              </a:rPr>
              <a:t>:</a:t>
            </a:r>
            <a:endParaRPr lang="uk-UA" sz="2500" b="1" dirty="0">
              <a:solidFill>
                <a:schemeClr val="accent5">
                  <a:lumMod val="50000"/>
                </a:schemeClr>
              </a:solidFill>
              <a:latin typeface="Bahnschrift Condensed" panose="020B0502040204020203"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92941138"/>
              </p:ext>
            </p:extLst>
          </p:nvPr>
        </p:nvGraphicFramePr>
        <p:xfrm>
          <a:off x="1331638" y="1412776"/>
          <a:ext cx="7200801" cy="4674496"/>
        </p:xfrm>
        <a:graphic>
          <a:graphicData uri="http://schemas.openxmlformats.org/drawingml/2006/table">
            <a:tbl>
              <a:tblPr/>
              <a:tblGrid>
                <a:gridCol w="436413">
                  <a:extLst>
                    <a:ext uri="{9D8B030D-6E8A-4147-A177-3AD203B41FA5}">
                      <a16:colId xmlns:a16="http://schemas.microsoft.com/office/drawing/2014/main" val="20000"/>
                    </a:ext>
                  </a:extLst>
                </a:gridCol>
                <a:gridCol w="1745649">
                  <a:extLst>
                    <a:ext uri="{9D8B030D-6E8A-4147-A177-3AD203B41FA5}">
                      <a16:colId xmlns:a16="http://schemas.microsoft.com/office/drawing/2014/main" val="20001"/>
                    </a:ext>
                  </a:extLst>
                </a:gridCol>
                <a:gridCol w="2691208">
                  <a:extLst>
                    <a:ext uri="{9D8B030D-6E8A-4147-A177-3AD203B41FA5}">
                      <a16:colId xmlns:a16="http://schemas.microsoft.com/office/drawing/2014/main" val="20002"/>
                    </a:ext>
                  </a:extLst>
                </a:gridCol>
                <a:gridCol w="1018295">
                  <a:extLst>
                    <a:ext uri="{9D8B030D-6E8A-4147-A177-3AD203B41FA5}">
                      <a16:colId xmlns:a16="http://schemas.microsoft.com/office/drawing/2014/main" val="20003"/>
                    </a:ext>
                  </a:extLst>
                </a:gridCol>
                <a:gridCol w="1309236">
                  <a:extLst>
                    <a:ext uri="{9D8B030D-6E8A-4147-A177-3AD203B41FA5}">
                      <a16:colId xmlns:a16="http://schemas.microsoft.com/office/drawing/2014/main" val="20004"/>
                    </a:ext>
                  </a:extLst>
                </a:gridCol>
              </a:tblGrid>
              <a:tr h="616042">
                <a:tc>
                  <a:txBody>
                    <a:bodyPr/>
                    <a:lstStyle/>
                    <a:p>
                      <a:pPr algn="ctr" fontAlgn="ctr"/>
                      <a:r>
                        <a:rPr lang="uk-UA" sz="1200" b="0" i="0" u="none" strike="noStrike" noProof="0" dirty="0" smtClean="0">
                          <a:solidFill>
                            <a:schemeClr val="tx1"/>
                          </a:solidFill>
                          <a:effectLst/>
                          <a:latin typeface="Arial"/>
                        </a:rPr>
                        <a:t>№ </a:t>
                      </a:r>
                      <a:endParaRPr lang="uk-UA" sz="1200" b="0" i="0" u="none" strike="noStrike" noProof="0"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200" dirty="0" smtClean="0"/>
                        <a:t>Company name</a:t>
                      </a:r>
                      <a:endParaRPr lang="uk-UA" sz="1200" b="1" i="0" u="none" strike="noStrike" noProof="0"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200" dirty="0" smtClean="0"/>
                        <a:t>Arrangement</a:t>
                      </a:r>
                      <a:endParaRPr lang="uk-UA" sz="1200" b="1" i="0" u="none" strike="noStrike" noProof="0"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200" b="0" i="0" u="none" strike="noStrike" dirty="0" smtClean="0">
                          <a:solidFill>
                            <a:schemeClr val="tx1"/>
                          </a:solidFill>
                          <a:effectLst/>
                          <a:latin typeface="+mn-lt"/>
                          <a:ea typeface="+mn-ea"/>
                        </a:rPr>
                        <a:t>Land</a:t>
                      </a:r>
                      <a:r>
                        <a:rPr lang="en-US" sz="1200" b="0" i="0" u="none" strike="noStrike" baseline="0" dirty="0" smtClean="0">
                          <a:solidFill>
                            <a:schemeClr val="tx1"/>
                          </a:solidFill>
                          <a:effectLst/>
                          <a:latin typeface="+mn-lt"/>
                          <a:ea typeface="+mn-ea"/>
                        </a:rPr>
                        <a:t> bank</a:t>
                      </a:r>
                      <a:r>
                        <a:rPr lang="uk-UA" sz="1200" b="0" i="0" u="none" strike="noStrike" baseline="0" dirty="0" smtClean="0">
                          <a:solidFill>
                            <a:schemeClr val="tx1"/>
                          </a:solidFill>
                          <a:effectLst/>
                          <a:latin typeface="+mn-lt"/>
                          <a:ea typeface="+mn-ea"/>
                        </a:rPr>
                        <a:t>, </a:t>
                      </a:r>
                      <a:r>
                        <a:rPr lang="en-US" sz="1200" dirty="0" smtClean="0"/>
                        <a:t>hectares</a:t>
                      </a:r>
                      <a:endParaRPr lang="ru-RU" sz="12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ctr"/>
                      <a:r>
                        <a:rPr lang="en-US" sz="1200" dirty="0" smtClean="0"/>
                        <a:t>Production</a:t>
                      </a:r>
                      <a:r>
                        <a:rPr lang="ru-RU" sz="1200" b="1" i="0" u="none" strike="noStrike" dirty="0" smtClean="0">
                          <a:solidFill>
                            <a:srgbClr val="000000"/>
                          </a:solidFill>
                          <a:effectLst/>
                          <a:latin typeface="Cambria" panose="02040503050406030204" pitchFamily="18" charset="0"/>
                          <a:ea typeface="Cambria" panose="02040503050406030204" pitchFamily="18" charset="0"/>
                        </a:rPr>
                        <a:t> </a:t>
                      </a:r>
                      <a:endParaRPr lang="ru-RU" sz="1200" b="1"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1050485">
                <a:tc>
                  <a:txBody>
                    <a:bodyPr/>
                    <a:lstStyle/>
                    <a:p>
                      <a:pPr marL="0" algn="ctr" defTabSz="457200" rtl="0" eaLnBrk="1" fontAlgn="b" latinLnBrk="0" hangingPunct="1">
                        <a:lnSpc>
                          <a:spcPct val="150000"/>
                        </a:lnSpc>
                      </a:pPr>
                      <a:r>
                        <a:rPr lang="uk-UA" sz="1200" b="0" i="0" kern="1200" noProof="0" dirty="0" smtClean="0">
                          <a:solidFill>
                            <a:schemeClr val="tx1"/>
                          </a:solidFill>
                          <a:latin typeface="Times New Roman" pitchFamily="18" charset="0"/>
                          <a:ea typeface="+mn-ea"/>
                          <a:cs typeface="Times New Roman" pitchFamily="18" charset="0"/>
                        </a:rPr>
                        <a:t>1.</a:t>
                      </a:r>
                      <a:endParaRPr lang="uk-UA" sz="1200" b="0" i="0"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300" b="1" i="0" u="none" strike="noStrike" kern="1200" dirty="0" smtClean="0">
                          <a:solidFill>
                            <a:srgbClr val="000000"/>
                          </a:solidFill>
                          <a:effectLst/>
                          <a:latin typeface="Times New Roman" pitchFamily="18" charset="0"/>
                          <a:ea typeface="+mn-ea"/>
                          <a:cs typeface="Times New Roman" pitchFamily="18" charset="0"/>
                        </a:rPr>
                        <a:t>А</a:t>
                      </a:r>
                      <a:r>
                        <a:rPr lang="en-US" sz="1300" b="1" i="0" u="none" strike="noStrike" kern="1200" dirty="0" err="1" smtClean="0">
                          <a:solidFill>
                            <a:srgbClr val="000000"/>
                          </a:solidFill>
                          <a:effectLst/>
                          <a:latin typeface="Times New Roman" pitchFamily="18" charset="0"/>
                          <a:ea typeface="+mn-ea"/>
                          <a:cs typeface="Times New Roman" pitchFamily="18" charset="0"/>
                        </a:rPr>
                        <a:t>gricultural</a:t>
                      </a:r>
                      <a:r>
                        <a:rPr lang="en-US" sz="1300" b="1" i="0" u="none" strike="noStrike" kern="1200" dirty="0" smtClean="0">
                          <a:solidFill>
                            <a:srgbClr val="000000"/>
                          </a:solidFill>
                          <a:effectLst/>
                          <a:latin typeface="Times New Roman" pitchFamily="18" charset="0"/>
                          <a:ea typeface="+mn-ea"/>
                          <a:cs typeface="Times New Roman" pitchFamily="18" charset="0"/>
                        </a:rPr>
                        <a:t> Private Enterprise "VIZA-AGRO"</a:t>
                      </a:r>
                      <a:endParaRPr lang="ru-RU" sz="1300" b="1"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dirty="0" smtClean="0"/>
                        <a:t>Ukraine, 52204, Dnipropetrovsk region, the city of Yellow Waters, </a:t>
                      </a:r>
                      <a:r>
                        <a:rPr lang="en-US" sz="1200" dirty="0" err="1" smtClean="0"/>
                        <a:t>Svobody</a:t>
                      </a:r>
                      <a:r>
                        <a:rPr lang="en-US" sz="1200" dirty="0" smtClean="0"/>
                        <a:t> Boulevard, building 49A</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4770</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dirty="0" smtClean="0"/>
                        <a:t>peas, corn, wheat, sunflower, barley</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62664">
                <a:tc>
                  <a:txBody>
                    <a:bodyPr/>
                    <a:lstStyle/>
                    <a:p>
                      <a:pPr marL="0" algn="ctr" defTabSz="457200" rtl="0" eaLnBrk="1" fontAlgn="b" latinLnBrk="0" hangingPunct="1">
                        <a:lnSpc>
                          <a:spcPct val="150000"/>
                        </a:lnSpc>
                      </a:pPr>
                      <a:r>
                        <a:rPr lang="uk-UA" sz="1200" b="0" i="0" kern="1200" noProof="0" dirty="0" smtClean="0">
                          <a:solidFill>
                            <a:schemeClr val="tx1"/>
                          </a:solidFill>
                          <a:latin typeface="Times New Roman" pitchFamily="18" charset="0"/>
                          <a:ea typeface="+mn-ea"/>
                          <a:cs typeface="Times New Roman" pitchFamily="18" charset="0"/>
                        </a:rPr>
                        <a:t>2.</a:t>
                      </a:r>
                      <a:endParaRPr lang="uk-UA" sz="1200" b="0" i="0"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dirty="0" smtClean="0">
                          <a:solidFill>
                            <a:srgbClr val="000000"/>
                          </a:solidFill>
                          <a:effectLst/>
                          <a:latin typeface="Times New Roman" pitchFamily="18" charset="0"/>
                          <a:ea typeface="+mn-ea"/>
                          <a:cs typeface="Times New Roman" pitchFamily="18" charset="0"/>
                        </a:rPr>
                        <a:t>Private Enterprise "VICTORIA"</a:t>
                      </a:r>
                      <a:endParaRPr lang="ru-RU" sz="1300" b="1"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dirty="0" smtClean="0"/>
                        <a:t>Ukraine, 52204, Dnipropetrovsk region, the city of Yellow Waters, </a:t>
                      </a:r>
                      <a:r>
                        <a:rPr lang="en-US" sz="1200" dirty="0" err="1" smtClean="0"/>
                        <a:t>Svobody</a:t>
                      </a:r>
                      <a:r>
                        <a:rPr lang="en-US" sz="1200" dirty="0" smtClean="0"/>
                        <a:t> Boulevard, building 49</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tx1"/>
                          </a:solidFill>
                          <a:effectLst/>
                          <a:latin typeface="Times New Roman" pitchFamily="18" charset="0"/>
                          <a:cs typeface="Times New Roman" pitchFamily="18" charset="0"/>
                        </a:rPr>
                        <a:t>1038</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dirty="0" smtClean="0"/>
                        <a:t>peas, corn, wheat, sunflower, barley</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7558">
                <a:tc>
                  <a:txBody>
                    <a:bodyPr/>
                    <a:lstStyle/>
                    <a:p>
                      <a:pPr marL="0" marR="0" indent="0" algn="ctr" defTabSz="457200" rtl="0" eaLnBrk="1" fontAlgn="b" latinLnBrk="0" hangingPunct="1">
                        <a:lnSpc>
                          <a:spcPct val="150000"/>
                        </a:lnSpc>
                        <a:spcBef>
                          <a:spcPts val="0"/>
                        </a:spcBef>
                        <a:spcAft>
                          <a:spcPts val="0"/>
                        </a:spcAft>
                        <a:buClrTx/>
                        <a:buSzTx/>
                        <a:buFontTx/>
                        <a:buNone/>
                        <a:tabLst/>
                        <a:defRPr/>
                      </a:pPr>
                      <a:r>
                        <a:rPr lang="ru-RU" sz="1200" b="0" i="0" kern="1200" dirty="0" smtClean="0">
                          <a:solidFill>
                            <a:schemeClr val="tx1"/>
                          </a:solidFill>
                          <a:latin typeface="Times New Roman" pitchFamily="18" charset="0"/>
                          <a:ea typeface="+mn-ea"/>
                          <a:cs typeface="Times New Roman" pitchFamily="18" charset="0"/>
                        </a:rPr>
                        <a:t>3.</a:t>
                      </a:r>
                    </a:p>
                    <a:p>
                      <a:pPr marL="0" algn="ctr" defTabSz="457200" rtl="0" eaLnBrk="1" fontAlgn="b" latinLnBrk="0" hangingPunct="1">
                        <a:lnSpc>
                          <a:spcPct val="150000"/>
                        </a:lnSpc>
                      </a:pPr>
                      <a:endParaRPr lang="uk-UA" sz="1200" b="0" i="0"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dirty="0" smtClean="0">
                          <a:solidFill>
                            <a:srgbClr val="000000"/>
                          </a:solidFill>
                          <a:effectLst/>
                          <a:latin typeface="Times New Roman" pitchFamily="18" charset="0"/>
                          <a:ea typeface="+mn-ea"/>
                          <a:cs typeface="Times New Roman" pitchFamily="18" charset="0"/>
                        </a:rPr>
                        <a:t>Limited Liability Company "DNIPRO-HYBRID"</a:t>
                      </a:r>
                      <a:endParaRPr lang="ru-RU" sz="1300" b="1"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dirty="0" smtClean="0"/>
                        <a:t>52180, Dnipropetrovsk region, village </a:t>
                      </a:r>
                      <a:r>
                        <a:rPr lang="en-US" sz="1200" dirty="0" err="1" smtClean="0"/>
                        <a:t>Maryanivka</a:t>
                      </a:r>
                      <a:r>
                        <a:rPr lang="en-US" sz="1200" dirty="0" smtClean="0"/>
                        <a:t>, str. </a:t>
                      </a:r>
                      <a:r>
                        <a:rPr lang="en-US" sz="1200" dirty="0" err="1" smtClean="0"/>
                        <a:t>Myru</a:t>
                      </a:r>
                      <a:r>
                        <a:rPr lang="en-US" sz="1200" dirty="0" smtClean="0"/>
                        <a:t>, building 4</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tx1"/>
                          </a:solidFill>
                          <a:effectLst/>
                          <a:latin typeface="Times New Roman" pitchFamily="18" charset="0"/>
                          <a:cs typeface="Times New Roman" pitchFamily="18" charset="0"/>
                        </a:rPr>
                        <a:t>-</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dirty="0" smtClean="0"/>
                        <a:t>pig breeding</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633976"/>
                  </a:ext>
                </a:extLst>
              </a:tr>
              <a:tr h="1037747">
                <a:tc>
                  <a:txBody>
                    <a:bodyPr/>
                    <a:lstStyle/>
                    <a:p>
                      <a:pPr marL="0" algn="ctr" defTabSz="457200" rtl="0" eaLnBrk="1" fontAlgn="b" latinLnBrk="0" hangingPunct="1">
                        <a:lnSpc>
                          <a:spcPct val="150000"/>
                        </a:lnSpc>
                      </a:pPr>
                      <a:r>
                        <a:rPr lang="ru-RU" sz="1200" b="0" i="0" kern="1200" dirty="0" smtClean="0">
                          <a:solidFill>
                            <a:schemeClr val="tx1"/>
                          </a:solidFill>
                          <a:latin typeface="Times New Roman" pitchFamily="18" charset="0"/>
                          <a:ea typeface="+mn-ea"/>
                          <a:cs typeface="Times New Roman" pitchFamily="18" charset="0"/>
                        </a:rPr>
                        <a:t>4.</a:t>
                      </a:r>
                      <a:endParaRPr lang="ru-RU" sz="1200" b="0" i="0" kern="120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dirty="0" smtClean="0">
                          <a:solidFill>
                            <a:srgbClr val="000000"/>
                          </a:solidFill>
                          <a:effectLst/>
                          <a:latin typeface="Times New Roman" pitchFamily="18" charset="0"/>
                          <a:ea typeface="+mn-ea"/>
                          <a:cs typeface="Times New Roman" pitchFamily="18" charset="0"/>
                        </a:rPr>
                        <a:t>Private Agricultural Enterprise "DEMETRA"</a:t>
                      </a:r>
                      <a:endParaRPr lang="ru-RU" sz="1300" b="1" i="0" u="none" strike="noStrike" kern="1200" dirty="0">
                        <a:solidFill>
                          <a:srgbClr val="000000"/>
                        </a:solidFill>
                        <a:effectLst/>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smtClean="0"/>
                        <a:t/>
                      </a:r>
                      <a:br>
                        <a:rPr lang="en-US" sz="1200" dirty="0" smtClean="0"/>
                      </a:br>
                      <a:r>
                        <a:rPr lang="en-US" sz="1200" kern="1200" dirty="0" smtClean="0">
                          <a:solidFill>
                            <a:schemeClr val="tx1"/>
                          </a:solidFill>
                          <a:latin typeface="+mn-lt"/>
                          <a:ea typeface="+mn-ea"/>
                          <a:cs typeface="+mn-cs"/>
                        </a:rPr>
                        <a:t>Ukraine, 52207, Dnipropetrovsk Region, the city of Yellow Waters, St. Heroes of Chernobyl, building 47A</a:t>
                      </a:r>
                      <a:endParaRPr lang="ru-RU" sz="1200" kern="120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200" b="0" i="0" u="none" strike="noStrike" dirty="0" smtClean="0">
                          <a:solidFill>
                            <a:srgbClr val="000000"/>
                          </a:solidFill>
                          <a:effectLst/>
                          <a:latin typeface="Times New Roman" pitchFamily="18" charset="0"/>
                          <a:cs typeface="Times New Roman" pitchFamily="18" charset="0"/>
                        </a:rPr>
                        <a:t>695</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dirty="0" smtClean="0"/>
                        <a:t>wheat, sunflower, barley</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1331639" y="-10115"/>
            <a:ext cx="7128792" cy="692497"/>
          </a:xfrm>
          <a:prstGeom prst="rect">
            <a:avLst/>
          </a:prstGeom>
          <a:noFill/>
        </p:spPr>
        <p:txBody>
          <a:bodyPr wrap="square" rtlCol="0">
            <a:spAutoFit/>
          </a:bodyPr>
          <a:lstStyle/>
          <a:p>
            <a:pPr algn="ctr"/>
            <a:r>
              <a:rPr lang="en-US" altLang="en-US" sz="3900" b="1" dirty="0" smtClean="0">
                <a:solidFill>
                  <a:schemeClr val="accent1">
                    <a:lumMod val="75000"/>
                  </a:schemeClr>
                </a:solidFill>
                <a:latin typeface="Cambria" panose="02040503050406030204" pitchFamily="18" charset="0"/>
                <a:ea typeface="Cambria" panose="02040503050406030204" pitchFamily="18" charset="0"/>
              </a:rPr>
              <a:t>Agriculture</a:t>
            </a:r>
            <a:endParaRPr lang="ru-RU" sz="3900" b="1"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805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764704"/>
            <a:ext cx="7097442" cy="384721"/>
          </a:xfrm>
          <a:prstGeom prst="rect">
            <a:avLst/>
          </a:prstGeom>
        </p:spPr>
        <p:txBody>
          <a:bodyPr wrap="square">
            <a:spAutoFit/>
          </a:bodyPr>
          <a:lstStyle/>
          <a:p>
            <a:pPr lvl="0"/>
            <a:r>
              <a:rPr lang="en-US" altLang="en-US" sz="1900" b="1" dirty="0" smtClean="0">
                <a:solidFill>
                  <a:schemeClr val="accent5">
                    <a:lumMod val="50000"/>
                  </a:schemeClr>
                </a:solidFill>
              </a:rPr>
              <a:t>Representatives </a:t>
            </a:r>
            <a:r>
              <a:rPr lang="en-US" altLang="en-US" sz="1900" b="1" dirty="0">
                <a:solidFill>
                  <a:schemeClr val="accent5">
                    <a:lumMod val="50000"/>
                  </a:schemeClr>
                </a:solidFill>
              </a:rPr>
              <a:t>of the construction </a:t>
            </a:r>
            <a:r>
              <a:rPr lang="en-US" altLang="en-US" sz="1900" b="1" dirty="0" smtClean="0">
                <a:solidFill>
                  <a:schemeClr val="accent5">
                    <a:lumMod val="50000"/>
                  </a:schemeClr>
                </a:solidFill>
              </a:rPr>
              <a:t>industry</a:t>
            </a:r>
            <a:r>
              <a:rPr lang="uk-UA" altLang="en-US" sz="1900" b="1" dirty="0" smtClean="0">
                <a:solidFill>
                  <a:schemeClr val="accent5">
                    <a:lumMod val="50000"/>
                  </a:schemeClr>
                </a:solidFill>
              </a:rPr>
              <a:t>:</a:t>
            </a:r>
            <a:endParaRPr lang="uk-UA" sz="1900" b="1" dirty="0">
              <a:solidFill>
                <a:schemeClr val="accent5">
                  <a:lumMod val="50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933289729"/>
              </p:ext>
            </p:extLst>
          </p:nvPr>
        </p:nvGraphicFramePr>
        <p:xfrm>
          <a:off x="1403648" y="1412776"/>
          <a:ext cx="7344816" cy="4896544"/>
        </p:xfrm>
        <a:graphic>
          <a:graphicData uri="http://schemas.openxmlformats.org/drawingml/2006/table">
            <a:tbl>
              <a:tblPr/>
              <a:tblGrid>
                <a:gridCol w="440689">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231719">
                  <a:extLst>
                    <a:ext uri="{9D8B030D-6E8A-4147-A177-3AD203B41FA5}">
                      <a16:colId xmlns:a16="http://schemas.microsoft.com/office/drawing/2014/main" val="20003"/>
                    </a:ext>
                  </a:extLst>
                </a:gridCol>
              </a:tblGrid>
              <a:tr h="702697">
                <a:tc>
                  <a:txBody>
                    <a:bodyPr/>
                    <a:lstStyle/>
                    <a:p>
                      <a:pPr algn="ctr" fontAlgn="ctr"/>
                      <a:r>
                        <a:rPr lang="uk-UA" sz="1300" b="1" i="0" u="none" strike="noStrike" noProof="0" dirty="0" smtClean="0">
                          <a:solidFill>
                            <a:schemeClr val="tx1"/>
                          </a:solidFill>
                          <a:effectLst/>
                          <a:latin typeface="Arial"/>
                        </a:rPr>
                        <a:t>№ з/п</a:t>
                      </a:r>
                      <a:endParaRPr lang="uk-UA" sz="1300" b="1" i="0" u="none" strike="noStrike" noProof="0"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ctr"/>
                      <a:r>
                        <a:rPr lang="uk-UA" sz="1300" b="1" i="0" u="none" strike="noStrike" noProof="0" dirty="0">
                          <a:solidFill>
                            <a:schemeClr val="tx1"/>
                          </a:solidFill>
                          <a:effectLst/>
                          <a:latin typeface="Arial"/>
                        </a:rPr>
                        <a:t>Назва </a:t>
                      </a:r>
                      <a:r>
                        <a:rPr lang="uk-UA" sz="1300" b="1" i="0" u="none" strike="noStrike" noProof="0" dirty="0" err="1" smtClean="0">
                          <a:solidFill>
                            <a:schemeClr val="tx1"/>
                          </a:solidFill>
                          <a:effectLst/>
                          <a:latin typeface="Arial"/>
                        </a:rPr>
                        <a:t>суб</a:t>
                      </a:r>
                      <a:r>
                        <a:rPr lang="en-US" sz="1300" b="1" i="0" u="none" strike="noStrike" noProof="0" dirty="0" smtClean="0">
                          <a:solidFill>
                            <a:schemeClr val="tx1"/>
                          </a:solidFill>
                          <a:effectLst/>
                          <a:latin typeface="Arial"/>
                        </a:rPr>
                        <a:t>’</a:t>
                      </a:r>
                      <a:r>
                        <a:rPr lang="uk-UA" sz="1300" b="1" i="0" u="none" strike="noStrike" noProof="0" dirty="0" err="1" smtClean="0">
                          <a:solidFill>
                            <a:schemeClr val="tx1"/>
                          </a:solidFill>
                          <a:effectLst/>
                          <a:latin typeface="Arial"/>
                        </a:rPr>
                        <a:t>єкта</a:t>
                      </a:r>
                      <a:r>
                        <a:rPr lang="uk-UA" sz="1300" b="1" i="0" u="none" strike="noStrike" noProof="0" dirty="0" smtClean="0">
                          <a:solidFill>
                            <a:schemeClr val="tx1"/>
                          </a:solidFill>
                          <a:effectLst/>
                          <a:latin typeface="Arial"/>
                        </a:rPr>
                        <a:t> господарювання</a:t>
                      </a:r>
                      <a:endParaRPr lang="uk-UA" sz="1300" b="1" i="0" u="none" strike="noStrike" noProof="0"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ctr"/>
                      <a:r>
                        <a:rPr lang="uk-UA" sz="1300" b="1" i="0" u="none" strike="noStrike" noProof="0" dirty="0" smtClean="0">
                          <a:solidFill>
                            <a:schemeClr val="tx1"/>
                          </a:solidFill>
                          <a:effectLst/>
                          <a:latin typeface="Arial"/>
                        </a:rPr>
                        <a:t>Вид діяльності</a:t>
                      </a:r>
                      <a:endParaRPr lang="uk-UA" sz="1300" b="1" i="0" u="none" strike="noStrike" noProof="0"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1090650">
                <a:tc>
                  <a:txBody>
                    <a:bodyPr/>
                    <a:lstStyle/>
                    <a:p>
                      <a:pPr marL="0" algn="ctr" defTabSz="457200" rtl="0" eaLnBrk="1" fontAlgn="b" latinLnBrk="0" hangingPunct="1">
                        <a:lnSpc>
                          <a:spcPct val="150000"/>
                        </a:lnSpc>
                      </a:pPr>
                      <a:r>
                        <a:rPr lang="uk-UA" sz="1300" b="0" i="0" kern="1200" noProof="0" dirty="0" smtClean="0">
                          <a:solidFill>
                            <a:schemeClr val="tx1"/>
                          </a:solidFill>
                          <a:latin typeface="Times New Roman" pitchFamily="18" charset="0"/>
                          <a:ea typeface="+mn-ea"/>
                          <a:cs typeface="Times New Roman" pitchFamily="18" charset="0"/>
                        </a:rPr>
                        <a:t>1.</a:t>
                      </a:r>
                      <a:endParaRPr lang="uk-UA" sz="1300" b="0" i="0"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00000"/>
                        </a:lnSpc>
                      </a:pPr>
                      <a:r>
                        <a:rPr lang="en-US" sz="1400" b="1" dirty="0" smtClean="0"/>
                        <a:t>PRIVATE ENTERPRISE MATERIAL AND TECHNICAL SUPPLY COMPANY "BUD-SERVICE"</a:t>
                      </a:r>
                      <a:endParaRPr lang="uk-UA" sz="1300" b="1" i="0"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smtClean="0"/>
                        <a:t>Non-specialized wholesale trade Construction of other buildings, </a:t>
                      </a:r>
                      <a:r>
                        <a:rPr lang="en-US" sz="1200" dirty="0" err="1" smtClean="0"/>
                        <a:t>n.v.i.u</a:t>
                      </a:r>
                      <a:r>
                        <a:rPr lang="en-US" sz="1200" dirty="0" smtClean="0"/>
                        <a:t>. Exploratory drilling</a:t>
                      </a:r>
                      <a:endParaRPr lang="uk-UA" sz="1200" b="0" i="0" kern="1200" noProof="0" dirty="0">
                        <a:solidFill>
                          <a:schemeClr val="tx1"/>
                        </a:solidFill>
                        <a:latin typeface="Times New Roman" pitchFamily="18" charset="0"/>
                        <a:ea typeface="+mn-ea"/>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5565">
                <a:tc>
                  <a:txBody>
                    <a:bodyPr/>
                    <a:lstStyle/>
                    <a:p>
                      <a:pPr algn="ctr" fontAlgn="b">
                        <a:lnSpc>
                          <a:spcPct val="150000"/>
                        </a:lnSpc>
                      </a:pPr>
                      <a:r>
                        <a:rPr lang="uk-UA" sz="1300" b="0" i="0" u="none" strike="noStrike" noProof="0" dirty="0" smtClean="0">
                          <a:solidFill>
                            <a:schemeClr val="tx1"/>
                          </a:solidFill>
                          <a:effectLst/>
                          <a:latin typeface="Times New Roman" pitchFamily="18" charset="0"/>
                          <a:cs typeface="Times New Roman" pitchFamily="18" charset="0"/>
                        </a:rPr>
                        <a:t>2.</a:t>
                      </a:r>
                      <a:endParaRPr lang="uk-UA" sz="1300" b="0" i="0" u="none" strike="noStrike" noProof="0" dirty="0">
                        <a:solidFill>
                          <a:schemeClr val="tx1"/>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dirty="0" smtClean="0"/>
                        <a:t>Individual entrepreneur </a:t>
                      </a:r>
                      <a:endParaRPr lang="uk-UA" sz="1400" b="1" dirty="0" smtClean="0"/>
                    </a:p>
                    <a:p>
                      <a:pPr algn="ctr" fontAlgn="b">
                        <a:lnSpc>
                          <a:spcPct val="100000"/>
                        </a:lnSpc>
                      </a:pPr>
                      <a:r>
                        <a:rPr lang="en-US" sz="1400" b="1" dirty="0" smtClean="0"/>
                        <a:t>BOYCHENKO IHOR VASYLYOVYCH</a:t>
                      </a:r>
                      <a:endParaRPr lang="uk-UA" sz="1300" b="1" i="0"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0000"/>
                        </a:lnSpc>
                      </a:pPr>
                      <a:r>
                        <a:rPr lang="en-US" sz="1200" dirty="0" smtClean="0"/>
                        <a:t>Construction of residential and non-residential buildings</a:t>
                      </a:r>
                      <a:r>
                        <a:rPr lang="ru-RU" sz="1200" b="0" i="0" kern="1200" dirty="0" smtClean="0">
                          <a:solidFill>
                            <a:schemeClr val="tx1"/>
                          </a:solidFill>
                          <a:latin typeface="Times New Roman" pitchFamily="18" charset="0"/>
                          <a:ea typeface="+mn-ea"/>
                          <a:cs typeface="Times New Roman" pitchFamily="18" charset="0"/>
                          <a:hlinkClick r:id="rId2"/>
                        </a:rPr>
                        <a:t/>
                      </a:r>
                      <a:br>
                        <a:rPr lang="ru-RU" sz="1200" b="0" i="0" kern="1200" dirty="0" smtClean="0">
                          <a:solidFill>
                            <a:schemeClr val="tx1"/>
                          </a:solidFill>
                          <a:latin typeface="Times New Roman" pitchFamily="18" charset="0"/>
                          <a:ea typeface="+mn-ea"/>
                          <a:cs typeface="Times New Roman" pitchFamily="18" charset="0"/>
                          <a:hlinkClick r:id="rId2"/>
                        </a:rPr>
                      </a:br>
                      <a:endParaRPr lang="uk-UA" sz="1200" b="0" i="0" kern="1200" noProof="0" dirty="0">
                        <a:solidFill>
                          <a:schemeClr val="tx1"/>
                        </a:solidFill>
                        <a:latin typeface="Times New Roman" pitchFamily="18" charset="0"/>
                        <a:ea typeface="+mn-ea"/>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7632">
                <a:tc>
                  <a:txBody>
                    <a:bodyPr/>
                    <a:lstStyle/>
                    <a:p>
                      <a:pPr algn="ctr" fontAlgn="b">
                        <a:lnSpc>
                          <a:spcPct val="150000"/>
                        </a:lnSpc>
                      </a:pPr>
                      <a:r>
                        <a:rPr lang="uk-UA" sz="1300" b="0" i="0" u="none" strike="noStrike" noProof="0" dirty="0" smtClean="0">
                          <a:solidFill>
                            <a:schemeClr val="tx1"/>
                          </a:solidFill>
                          <a:effectLst/>
                          <a:latin typeface="Times New Roman" pitchFamily="18" charset="0"/>
                          <a:cs typeface="Times New Roman" pitchFamily="18" charset="0"/>
                        </a:rPr>
                        <a:t>3.</a:t>
                      </a:r>
                      <a:endParaRPr lang="uk-UA" sz="1300" b="0" i="0" u="none" strike="noStrike" noProof="0" dirty="0">
                        <a:solidFill>
                          <a:schemeClr val="tx1"/>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n-US" sz="1400" b="1" dirty="0" smtClean="0"/>
                        <a:t>Individual entrepreneur </a:t>
                      </a:r>
                      <a:endParaRPr lang="uk-UA" sz="1400" b="1" dirty="0" smtClean="0"/>
                    </a:p>
                    <a:p>
                      <a:pPr algn="ctr" fontAlgn="b">
                        <a:lnSpc>
                          <a:spcPct val="150000"/>
                        </a:lnSpc>
                      </a:pPr>
                      <a:r>
                        <a:rPr lang="en-US" sz="1400" b="1" dirty="0" smtClean="0"/>
                        <a:t>SAVELYEV ANDRIY ANDRIYOVYCH</a:t>
                      </a:r>
                      <a:endParaRPr lang="uk-UA" sz="1300" b="1" i="0" kern="1200" noProof="0" dirty="0">
                        <a:solidFill>
                          <a:schemeClr val="tx1"/>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latinLnBrk="0" hangingPunct="1"/>
                      <a:r>
                        <a:rPr lang="en-US" sz="1200" dirty="0" smtClean="0"/>
                        <a:t>Construction of residential and non-residential buildings Demolition Preparatory work at the construction site Electrical works Installation of water networks, heating and air conditioning systems Other construction and assembly works Plaster works Installation of carpentry Floor covering and wall cladding Painting and glazing Other construction completion works Roofing works</a:t>
                      </a:r>
                      <a:endParaRPr lang="uk-UA" sz="1200" b="0" i="0" kern="1200" dirty="0" smtClean="0">
                        <a:solidFill>
                          <a:schemeClr val="tx1"/>
                        </a:solidFill>
                        <a:latin typeface="Times New Roman" pitchFamily="18" charset="0"/>
                        <a:ea typeface="+mn-ea"/>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272517"/>
                  </a:ext>
                </a:extLst>
              </a:tr>
            </a:tbl>
          </a:graphicData>
        </a:graphic>
      </p:graphicFrame>
      <p:sp>
        <p:nvSpPr>
          <p:cNvPr id="7" name="TextBox 6"/>
          <p:cNvSpPr txBox="1"/>
          <p:nvPr/>
        </p:nvSpPr>
        <p:spPr>
          <a:xfrm>
            <a:off x="1403648" y="31102"/>
            <a:ext cx="7097442" cy="707886"/>
          </a:xfrm>
          <a:prstGeom prst="rect">
            <a:avLst/>
          </a:prstGeom>
          <a:noFill/>
        </p:spPr>
        <p:txBody>
          <a:bodyPr wrap="square" rtlCol="0">
            <a:spAutoFit/>
          </a:bodyPr>
          <a:lstStyle/>
          <a:p>
            <a:pPr algn="ctr"/>
            <a:r>
              <a:rPr lang="en-US" altLang="en-US" sz="3900" b="1" dirty="0" smtClean="0">
                <a:solidFill>
                  <a:schemeClr val="accent1">
                    <a:lumMod val="75000"/>
                  </a:schemeClr>
                </a:solidFill>
                <a:latin typeface="Cambria" panose="02040503050406030204" pitchFamily="18" charset="0"/>
                <a:ea typeface="Cambria" panose="02040503050406030204" pitchFamily="18" charset="0"/>
              </a:rPr>
              <a:t>Construction</a:t>
            </a:r>
            <a:endParaRPr lang="ru-RU" sz="3900" b="1" dirty="0">
              <a:solidFill>
                <a:schemeClr val="accent1">
                  <a:lumMod val="75000"/>
                </a:schemeClr>
              </a:solidFill>
              <a:latin typeface="Cambria" panose="02040503050406030204" pitchFamily="18" charset="0"/>
              <a:ea typeface="Cambria" panose="02040503050406030204" pitchFamily="18" charset="0"/>
            </a:endParaRPr>
          </a:p>
        </p:txBody>
      </p:sp>
      <p:sp>
        <p:nvSpPr>
          <p:cNvPr id="4"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602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17373"/>
            <a:ext cx="5904656" cy="707886"/>
          </a:xfrm>
          <a:prstGeom prst="rect">
            <a:avLst/>
          </a:prstGeom>
          <a:noFill/>
        </p:spPr>
        <p:txBody>
          <a:bodyPr wrap="square" rtlCol="0">
            <a:spAutoFit/>
          </a:bodyPr>
          <a:lstStyle/>
          <a:p>
            <a:pPr algn="ctr"/>
            <a:r>
              <a:rPr lang="en-US" altLang="en-US" sz="3900" b="1" dirty="0">
                <a:solidFill>
                  <a:schemeClr val="accent1">
                    <a:lumMod val="75000"/>
                  </a:schemeClr>
                </a:solidFill>
                <a:latin typeface="Cambria" panose="02040503050406030204" pitchFamily="18" charset="0"/>
                <a:ea typeface="Cambria" panose="02040503050406030204" pitchFamily="18" charset="0"/>
              </a:rPr>
              <a:t>Tourism</a:t>
            </a:r>
            <a:r>
              <a:rPr lang="en-US" altLang="en-US" sz="4000" dirty="0" smtClean="0">
                <a:solidFill>
                  <a:srgbClr val="1F1F1F"/>
                </a:solidFill>
                <a:latin typeface="inherit"/>
              </a:rPr>
              <a:t> </a:t>
            </a:r>
            <a:endParaRPr lang="ru-RU" sz="3900" b="1" dirty="0">
              <a:solidFill>
                <a:schemeClr val="accent1">
                  <a:lumMod val="75000"/>
                </a:schemeClr>
              </a:solidFill>
              <a:latin typeface="Cambria" panose="02040503050406030204" pitchFamily="18" charset="0"/>
              <a:ea typeface="Cambria" panose="02040503050406030204" pitchFamily="18" charset="0"/>
            </a:endParaRPr>
          </a:p>
        </p:txBody>
      </p:sp>
      <p:sp>
        <p:nvSpPr>
          <p:cNvPr id="3" name="Прямоугольник 2"/>
          <p:cNvSpPr/>
          <p:nvPr/>
        </p:nvSpPr>
        <p:spPr>
          <a:xfrm>
            <a:off x="1331640" y="1124744"/>
            <a:ext cx="7560840" cy="5186035"/>
          </a:xfrm>
          <a:prstGeom prst="rect">
            <a:avLst/>
          </a:prstGeom>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q"/>
            </a:pPr>
            <a:r>
              <a:rPr lang="en-US" altLang="en-US" b="1" dirty="0"/>
              <a:t>Nature reserve fund on the territory of the community </a:t>
            </a:r>
          </a:p>
          <a:p>
            <a:r>
              <a:rPr lang="uk-UA"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absent</a:t>
            </a:r>
            <a:endParaRPr lang="uk-UA" sz="1500" dirty="0">
              <a:latin typeface="Times New Roman" pitchFamily="18" charset="0"/>
              <a:cs typeface="Times New Roman" pitchFamily="18" charset="0"/>
            </a:endParaRPr>
          </a:p>
          <a:p>
            <a:endParaRPr lang="uk-UA" sz="1300" dirty="0">
              <a:latin typeface="Times New Roman" pitchFamily="18" charset="0"/>
              <a:cs typeface="Times New Roman" pitchFamily="18" charset="0"/>
            </a:endParaRPr>
          </a:p>
          <a:p>
            <a:pPr marL="285750" lvl="0" indent="-285750" eaLnBrk="0" fontAlgn="base" hangingPunct="0">
              <a:spcBef>
                <a:spcPct val="0"/>
              </a:spcBef>
              <a:spcAft>
                <a:spcPct val="0"/>
              </a:spcAft>
              <a:buFont typeface="Wingdings" panose="05000000000000000000" pitchFamily="2" charset="2"/>
              <a:buChar char="q"/>
            </a:pPr>
            <a:r>
              <a:rPr lang="en-US" altLang="en-US" b="1" dirty="0"/>
              <a:t>Architectural monuments on the territory of the community </a:t>
            </a:r>
          </a:p>
          <a:p>
            <a:pPr algn="just">
              <a:lnSpc>
                <a:spcPts val="1500"/>
              </a:lnSpc>
            </a:pPr>
            <a:endParaRPr lang="uk-UA" sz="1400" b="1" dirty="0">
              <a:latin typeface="Times New Roman" pitchFamily="18" charset="0"/>
              <a:cs typeface="Times New Roman" pitchFamily="18" charset="0"/>
            </a:endParaRPr>
          </a:p>
          <a:p>
            <a:pPr marL="285750" indent="-285750" fontAlgn="base">
              <a:lnSpc>
                <a:spcPts val="1500"/>
              </a:lnSpc>
              <a:spcBef>
                <a:spcPct val="0"/>
              </a:spcBef>
              <a:spcAft>
                <a:spcPct val="0"/>
              </a:spcAft>
              <a:buFont typeface="Courier New" panose="02070309020205020404" pitchFamily="49" charset="0"/>
              <a:buChar char="o"/>
            </a:pPr>
            <a:r>
              <a:rPr lang="en-US" altLang="en-US" sz="1400" dirty="0">
                <a:latin typeface="Times New Roman" pitchFamily="18" charset="0"/>
                <a:cs typeface="Times New Roman" pitchFamily="18" charset="0"/>
              </a:rPr>
              <a:t>Palace of Culture (or "Center of Folk Culture and Leisure") - was built in 1957. Given the uniqueness of the Palace of Culture in </a:t>
            </a:r>
            <a:r>
              <a:rPr lang="en-US" altLang="en-US" sz="1400" dirty="0" err="1">
                <a:latin typeface="Times New Roman" pitchFamily="18" charset="0"/>
                <a:cs typeface="Times New Roman" pitchFamily="18" charset="0"/>
              </a:rPr>
              <a:t>Zhovty</a:t>
            </a:r>
            <a:r>
              <a:rPr lang="en-US" altLang="en-US" sz="1400" dirty="0">
                <a:latin typeface="Times New Roman" pitchFamily="18" charset="0"/>
                <a:cs typeface="Times New Roman" pitchFamily="18" charset="0"/>
              </a:rPr>
              <a:t> </a:t>
            </a:r>
            <a:r>
              <a:rPr lang="en-US" altLang="en-US" sz="1400" dirty="0" err="1">
                <a:latin typeface="Times New Roman" pitchFamily="18" charset="0"/>
                <a:cs typeface="Times New Roman" pitchFamily="18" charset="0"/>
              </a:rPr>
              <a:t>Vody</a:t>
            </a:r>
            <a:r>
              <a:rPr lang="en-US" altLang="en-US" sz="1400" dirty="0">
                <a:latin typeface="Times New Roman" pitchFamily="18" charset="0"/>
                <a:cs typeface="Times New Roman" pitchFamily="18" charset="0"/>
              </a:rPr>
              <a:t>, in 1985 it was included in the list of architectural monuments of the Dnipropetrovsk region. </a:t>
            </a:r>
          </a:p>
          <a:p>
            <a:endParaRPr lang="uk-UA" b="1" dirty="0"/>
          </a:p>
          <a:p>
            <a:pPr marL="285750" lvl="0" indent="-285750">
              <a:buFont typeface="Wingdings" panose="05000000000000000000" pitchFamily="2" charset="2"/>
              <a:buChar char="q"/>
            </a:pPr>
            <a:r>
              <a:rPr lang="en-US" altLang="en-US" b="1" dirty="0"/>
              <a:t>Tourist infrastructure </a:t>
            </a:r>
            <a:r>
              <a:rPr lang="uk-UA" b="1" dirty="0"/>
              <a:t> </a:t>
            </a:r>
            <a:endParaRPr lang="uk-UA" b="1" dirty="0" smtClean="0"/>
          </a:p>
          <a:p>
            <a:pPr fontAlgn="base">
              <a:lnSpc>
                <a:spcPts val="1500"/>
              </a:lnSpc>
              <a:spcBef>
                <a:spcPct val="0"/>
              </a:spcBef>
              <a:spcAft>
                <a:spcPct val="0"/>
              </a:spcAft>
            </a:pPr>
            <a:r>
              <a:rPr lang="uk-UA" b="1" dirty="0" smtClean="0"/>
              <a:t> </a:t>
            </a:r>
            <a:endParaRPr lang="uk-UA" sz="1400" dirty="0" smtClean="0">
              <a:latin typeface="Times New Roman" pitchFamily="18" charset="0"/>
              <a:cs typeface="Times New Roman" pitchFamily="18" charset="0"/>
            </a:endParaRPr>
          </a:p>
          <a:p>
            <a:pPr marL="285750" indent="-285750" fontAlgn="base">
              <a:lnSpc>
                <a:spcPts val="1500"/>
              </a:lnSpc>
              <a:spcBef>
                <a:spcPct val="0"/>
              </a:spcBef>
              <a:spcAft>
                <a:spcPct val="0"/>
              </a:spcAft>
              <a:buFont typeface="Courier New" panose="02070309020205020404" pitchFamily="49" charset="0"/>
              <a:buChar char="o"/>
            </a:pPr>
            <a:r>
              <a:rPr lang="en-US" altLang="en-US" sz="1400" dirty="0" smtClean="0">
                <a:latin typeface="Times New Roman" pitchFamily="18" charset="0"/>
                <a:cs typeface="Times New Roman" pitchFamily="18" charset="0"/>
              </a:rPr>
              <a:t>monument to the heroes of the liberation war of </a:t>
            </a:r>
            <a:r>
              <a:rPr lang="uk-UA" sz="1400" dirty="0" smtClean="0">
                <a:latin typeface="Times New Roman" pitchFamily="18" charset="0"/>
                <a:cs typeface="Times New Roman" pitchFamily="18" charset="0"/>
              </a:rPr>
              <a:t>1648-1654;  </a:t>
            </a:r>
          </a:p>
          <a:p>
            <a:pPr marL="285750" indent="-285750" fontAlgn="base">
              <a:lnSpc>
                <a:spcPts val="1500"/>
              </a:lnSpc>
              <a:spcBef>
                <a:spcPct val="0"/>
              </a:spcBef>
              <a:spcAft>
                <a:spcPct val="0"/>
              </a:spcAft>
              <a:buFont typeface="Courier New" panose="02070309020205020404" pitchFamily="49" charset="0"/>
              <a:buChar char="o"/>
            </a:pPr>
            <a:r>
              <a:rPr lang="en-US" altLang="en-US" sz="1400" dirty="0" smtClean="0">
                <a:latin typeface="Times New Roman" pitchFamily="18" charset="0"/>
                <a:cs typeface="Times New Roman" pitchFamily="18" charset="0"/>
              </a:rPr>
              <a:t>CPC "Palace of Culture"; </a:t>
            </a:r>
            <a:endParaRPr lang="uk-UA" altLang="en-US" sz="1400" dirty="0" smtClean="0">
              <a:latin typeface="Times New Roman" pitchFamily="18" charset="0"/>
              <a:cs typeface="Times New Roman" pitchFamily="18" charset="0"/>
            </a:endParaRPr>
          </a:p>
          <a:p>
            <a:pPr marL="285750" indent="-285750" fontAlgn="base">
              <a:lnSpc>
                <a:spcPts val="1500"/>
              </a:lnSpc>
              <a:spcBef>
                <a:spcPct val="0"/>
              </a:spcBef>
              <a:spcAft>
                <a:spcPct val="0"/>
              </a:spcAft>
              <a:buFont typeface="Courier New" panose="02070309020205020404" pitchFamily="49" charset="0"/>
              <a:buChar char="o"/>
            </a:pPr>
            <a:r>
              <a:rPr lang="en-US" altLang="en-US" sz="1400" dirty="0" smtClean="0">
                <a:latin typeface="Times New Roman" pitchFamily="18" charset="0"/>
                <a:cs typeface="Times New Roman" pitchFamily="18" charset="0"/>
              </a:rPr>
              <a:t>CPC "City Historical Museum"; </a:t>
            </a:r>
            <a:endParaRPr lang="uk-UA" altLang="en-US" sz="1400" dirty="0" smtClean="0">
              <a:latin typeface="Times New Roman" pitchFamily="18" charset="0"/>
              <a:cs typeface="Times New Roman" pitchFamily="18" charset="0"/>
            </a:endParaRPr>
          </a:p>
          <a:p>
            <a:pPr marL="285750" indent="-285750" fontAlgn="base">
              <a:lnSpc>
                <a:spcPts val="1500"/>
              </a:lnSpc>
              <a:spcBef>
                <a:spcPct val="0"/>
              </a:spcBef>
              <a:spcAft>
                <a:spcPct val="0"/>
              </a:spcAft>
              <a:buFont typeface="Courier New" panose="02070309020205020404" pitchFamily="49" charset="0"/>
              <a:buChar char="o"/>
            </a:pPr>
            <a:r>
              <a:rPr lang="en-US" altLang="en-US" sz="1400" dirty="0" smtClean="0">
                <a:latin typeface="Times New Roman" pitchFamily="18" charset="0"/>
                <a:cs typeface="Times New Roman" pitchFamily="18" charset="0"/>
              </a:rPr>
              <a:t>hotels </a:t>
            </a:r>
            <a:endParaRPr lang="uk-UA" altLang="en-US" sz="1400" dirty="0" smtClean="0">
              <a:latin typeface="Times New Roman" pitchFamily="18" charset="0"/>
              <a:cs typeface="Times New Roman" pitchFamily="18" charset="0"/>
            </a:endParaRPr>
          </a:p>
          <a:p>
            <a:pPr marL="285750" indent="-285750" fontAlgn="base">
              <a:lnSpc>
                <a:spcPts val="1500"/>
              </a:lnSpc>
              <a:spcBef>
                <a:spcPct val="0"/>
              </a:spcBef>
              <a:spcAft>
                <a:spcPct val="0"/>
              </a:spcAft>
              <a:buFont typeface="Courier New" panose="02070309020205020404" pitchFamily="49" charset="0"/>
              <a:buChar char="o"/>
            </a:pPr>
            <a:r>
              <a:rPr lang="en-US" altLang="en-US" sz="1400" dirty="0" smtClean="0">
                <a:latin typeface="Times New Roman" pitchFamily="18" charset="0"/>
                <a:cs typeface="Times New Roman" pitchFamily="18" charset="0"/>
              </a:rPr>
              <a:t>A traveler's map has been developed. </a:t>
            </a:r>
          </a:p>
          <a:p>
            <a:pPr marL="285750" indent="-285750" fontAlgn="base">
              <a:lnSpc>
                <a:spcPts val="1500"/>
              </a:lnSpc>
              <a:spcBef>
                <a:spcPct val="0"/>
              </a:spcBef>
              <a:spcAft>
                <a:spcPct val="0"/>
              </a:spcAft>
              <a:buFont typeface="Courier New" panose="02070309020205020404" pitchFamily="49" charset="0"/>
              <a:buChar char="o"/>
            </a:pPr>
            <a:endParaRPr lang="uk-UA" sz="1400" dirty="0" smtClean="0">
              <a:latin typeface="Times New Roman" pitchFamily="18" charset="0"/>
              <a:cs typeface="Times New Roman" pitchFamily="18" charset="0"/>
            </a:endParaRPr>
          </a:p>
          <a:p>
            <a:endParaRPr lang="uk-UA" sz="1300" dirty="0"/>
          </a:p>
          <a:p>
            <a:pPr marL="285750" lvl="0" indent="-285750" eaLnBrk="0" fontAlgn="base" hangingPunct="0">
              <a:spcBef>
                <a:spcPct val="0"/>
              </a:spcBef>
              <a:spcAft>
                <a:spcPct val="0"/>
              </a:spcAft>
              <a:buFont typeface="Wingdings" panose="05000000000000000000" pitchFamily="2" charset="2"/>
              <a:buChar char="q"/>
            </a:pPr>
            <a:r>
              <a:rPr lang="en-US" altLang="en-US" b="1" dirty="0"/>
              <a:t>Recreation and rest areas </a:t>
            </a:r>
          </a:p>
          <a:p>
            <a:pPr>
              <a:lnSpc>
                <a:spcPts val="1500"/>
              </a:lnSpc>
            </a:pPr>
            <a:endParaRPr lang="uk-UA" sz="500" b="1" dirty="0" smtClean="0">
              <a:latin typeface="Times New Roman" pitchFamily="18" charset="0"/>
              <a:cs typeface="Times New Roman" pitchFamily="18" charset="0"/>
            </a:endParaRPr>
          </a:p>
          <a:p>
            <a:pPr marL="285750" lvl="0" indent="-285750" fontAlgn="base">
              <a:lnSpc>
                <a:spcPts val="1500"/>
              </a:lnSpc>
              <a:spcBef>
                <a:spcPct val="0"/>
              </a:spcBef>
              <a:spcAft>
                <a:spcPct val="0"/>
              </a:spcAft>
              <a:buFont typeface="Courier New" panose="02070309020205020404" pitchFamily="49" charset="0"/>
              <a:buChar char="o"/>
            </a:pPr>
            <a:r>
              <a:rPr lang="en-US" altLang="en-US" sz="1400" dirty="0">
                <a:latin typeface="Times New Roman" pitchFamily="18" charset="0"/>
                <a:cs typeface="Times New Roman" pitchFamily="18" charset="0"/>
              </a:rPr>
              <a:t>Children's Park" (</a:t>
            </a:r>
            <a:r>
              <a:rPr lang="en-US" altLang="en-US" sz="1400" dirty="0" err="1">
                <a:latin typeface="Times New Roman" pitchFamily="18" charset="0"/>
                <a:cs typeface="Times New Roman" pitchFamily="18" charset="0"/>
              </a:rPr>
              <a:t>Avangardna</a:t>
            </a:r>
            <a:r>
              <a:rPr lang="en-US" altLang="en-US" sz="1400" dirty="0">
                <a:latin typeface="Times New Roman" pitchFamily="18" charset="0"/>
                <a:cs typeface="Times New Roman" pitchFamily="18" charset="0"/>
              </a:rPr>
              <a:t> St., 56. Area - 69,942.0 </a:t>
            </a:r>
            <a:r>
              <a:rPr lang="en-US" altLang="en-US" sz="1400" dirty="0" err="1">
                <a:latin typeface="Times New Roman" pitchFamily="18" charset="0"/>
                <a:cs typeface="Times New Roman" pitchFamily="18" charset="0"/>
              </a:rPr>
              <a:t>sq.m</a:t>
            </a:r>
            <a:r>
              <a:rPr lang="en-US" altLang="en-US" sz="1400" dirty="0">
                <a:latin typeface="Times New Roman" pitchFamily="18" charset="0"/>
                <a:cs typeface="Times New Roman" pitchFamily="18" charset="0"/>
              </a:rPr>
              <a:t>.) </a:t>
            </a:r>
            <a:endParaRPr lang="uk-UA" altLang="en-US" sz="1400" dirty="0">
              <a:latin typeface="Times New Roman" pitchFamily="18" charset="0"/>
              <a:cs typeface="Times New Roman" pitchFamily="18" charset="0"/>
            </a:endParaRPr>
          </a:p>
          <a:p>
            <a:pPr marL="285750" lvl="0" indent="-285750" fontAlgn="base">
              <a:lnSpc>
                <a:spcPts val="1500"/>
              </a:lnSpc>
              <a:spcBef>
                <a:spcPct val="0"/>
              </a:spcBef>
              <a:spcAft>
                <a:spcPct val="0"/>
              </a:spcAft>
              <a:buFont typeface="Courier New" panose="02070309020205020404" pitchFamily="49" charset="0"/>
              <a:buChar char="o"/>
            </a:pPr>
            <a:r>
              <a:rPr lang="en-US" altLang="en-US" sz="1400" dirty="0">
                <a:latin typeface="Times New Roman" pitchFamily="18" charset="0"/>
                <a:cs typeface="Times New Roman" pitchFamily="18" charset="0"/>
              </a:rPr>
              <a:t>"Glory Park" (</a:t>
            </a:r>
            <a:r>
              <a:rPr lang="en-US" altLang="en-US" sz="1400" dirty="0" err="1">
                <a:latin typeface="Times New Roman" pitchFamily="18" charset="0"/>
                <a:cs typeface="Times New Roman" pitchFamily="18" charset="0"/>
              </a:rPr>
              <a:t>Heroiv</a:t>
            </a:r>
            <a:r>
              <a:rPr lang="en-US" altLang="en-US" sz="1400" dirty="0">
                <a:latin typeface="Times New Roman" pitchFamily="18" charset="0"/>
                <a:cs typeface="Times New Roman" pitchFamily="18" charset="0"/>
              </a:rPr>
              <a:t> </a:t>
            </a:r>
            <a:r>
              <a:rPr lang="en-US" altLang="en-US" sz="1400" dirty="0" err="1">
                <a:latin typeface="Times New Roman" pitchFamily="18" charset="0"/>
                <a:cs typeface="Times New Roman" pitchFamily="18" charset="0"/>
              </a:rPr>
              <a:t>Ukrainy</a:t>
            </a:r>
            <a:r>
              <a:rPr lang="en-US" altLang="en-US" sz="1400" dirty="0">
                <a:latin typeface="Times New Roman" pitchFamily="18" charset="0"/>
                <a:cs typeface="Times New Roman" pitchFamily="18" charset="0"/>
              </a:rPr>
              <a:t> St. - European St. - </a:t>
            </a:r>
            <a:r>
              <a:rPr lang="en-US" altLang="en-US" sz="1400" dirty="0" err="1">
                <a:latin typeface="Times New Roman" pitchFamily="18" charset="0"/>
                <a:cs typeface="Times New Roman" pitchFamily="18" charset="0"/>
              </a:rPr>
              <a:t>Svobody</a:t>
            </a:r>
            <a:r>
              <a:rPr lang="en-US" altLang="en-US" sz="1400" dirty="0">
                <a:latin typeface="Times New Roman" pitchFamily="18" charset="0"/>
                <a:cs typeface="Times New Roman" pitchFamily="18" charset="0"/>
              </a:rPr>
              <a:t> Boulevard. Area - 204,098.0 </a:t>
            </a:r>
            <a:r>
              <a:rPr lang="en-US" altLang="en-US" sz="1400" dirty="0" err="1">
                <a:latin typeface="Times New Roman" pitchFamily="18" charset="0"/>
                <a:cs typeface="Times New Roman" pitchFamily="18" charset="0"/>
              </a:rPr>
              <a:t>sq.m</a:t>
            </a:r>
            <a:r>
              <a:rPr lang="en-US" altLang="en-US" sz="1400" dirty="0">
                <a:latin typeface="Times New Roman" pitchFamily="18" charset="0"/>
                <a:cs typeface="Times New Roman" pitchFamily="18" charset="0"/>
              </a:rPr>
              <a:t>.) "Nadia" Square (</a:t>
            </a:r>
            <a:r>
              <a:rPr lang="en-US" altLang="en-US" sz="1400" dirty="0" err="1">
                <a:latin typeface="Times New Roman" pitchFamily="18" charset="0"/>
                <a:cs typeface="Times New Roman" pitchFamily="18" charset="0"/>
              </a:rPr>
              <a:t>Avangardna</a:t>
            </a:r>
            <a:r>
              <a:rPr lang="en-US" altLang="en-US" sz="1400" dirty="0">
                <a:latin typeface="Times New Roman" pitchFamily="18" charset="0"/>
                <a:cs typeface="Times New Roman" pitchFamily="18" charset="0"/>
              </a:rPr>
              <a:t> Street. Area - 46,000.0 </a:t>
            </a:r>
            <a:r>
              <a:rPr lang="en-US" altLang="en-US" sz="1400" dirty="0" err="1">
                <a:latin typeface="Times New Roman" pitchFamily="18" charset="0"/>
                <a:cs typeface="Times New Roman" pitchFamily="18" charset="0"/>
              </a:rPr>
              <a:t>sq.m</a:t>
            </a:r>
            <a:r>
              <a:rPr lang="en-US" altLang="en-US" sz="1400" dirty="0">
                <a:latin typeface="Times New Roman" pitchFamily="18" charset="0"/>
                <a:cs typeface="Times New Roman" pitchFamily="18" charset="0"/>
              </a:rPr>
              <a:t>.) </a:t>
            </a:r>
            <a:endParaRPr lang="uk-UA" altLang="en-US" sz="1400" dirty="0">
              <a:latin typeface="Times New Roman" pitchFamily="18" charset="0"/>
              <a:cs typeface="Times New Roman" pitchFamily="18" charset="0"/>
            </a:endParaRPr>
          </a:p>
          <a:p>
            <a:pPr marL="285750" lvl="0" indent="-285750" fontAlgn="base">
              <a:lnSpc>
                <a:spcPts val="1500"/>
              </a:lnSpc>
              <a:spcBef>
                <a:spcPct val="0"/>
              </a:spcBef>
              <a:spcAft>
                <a:spcPct val="0"/>
              </a:spcAft>
              <a:buFont typeface="Courier New" panose="02070309020205020404" pitchFamily="49" charset="0"/>
              <a:buChar char="o"/>
            </a:pPr>
            <a:r>
              <a:rPr lang="en-US" altLang="en-US" sz="1400" dirty="0">
                <a:latin typeface="Times New Roman" pitchFamily="18" charset="0"/>
                <a:cs typeface="Times New Roman" pitchFamily="18" charset="0"/>
              </a:rPr>
              <a:t>Park of the 2nd </a:t>
            </a:r>
            <a:r>
              <a:rPr lang="en-US" altLang="en-US" sz="1400" dirty="0" err="1">
                <a:latin typeface="Times New Roman" pitchFamily="18" charset="0"/>
                <a:cs typeface="Times New Roman" pitchFamily="18" charset="0"/>
              </a:rPr>
              <a:t>microdistrict</a:t>
            </a:r>
            <a:r>
              <a:rPr lang="en-US" altLang="en-US" sz="1400" dirty="0">
                <a:latin typeface="Times New Roman" pitchFamily="18" charset="0"/>
                <a:cs typeface="Times New Roman" pitchFamily="18" charset="0"/>
              </a:rPr>
              <a:t> </a:t>
            </a:r>
          </a:p>
        </p:txBody>
      </p:sp>
    </p:spTree>
    <p:extLst>
      <p:ext uri="{BB962C8B-B14F-4D97-AF65-F5344CB8AC3E}">
        <p14:creationId xmlns:p14="http://schemas.microsoft.com/office/powerpoint/2010/main" val="129050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260648"/>
            <a:ext cx="7416824" cy="1107996"/>
          </a:xfrm>
          <a:prstGeom prst="rect">
            <a:avLst/>
          </a:prstGeom>
          <a:noFill/>
        </p:spPr>
        <p:txBody>
          <a:bodyPr wrap="square" rtlCol="0">
            <a:spAutoFit/>
          </a:bodyPr>
          <a:lstStyle/>
          <a:p>
            <a:pPr lvl="0" algn="ctr" eaLnBrk="0" fontAlgn="base" hangingPunct="0">
              <a:spcBef>
                <a:spcPct val="0"/>
              </a:spcBef>
              <a:spcAft>
                <a:spcPct val="0"/>
              </a:spcAft>
            </a:pPr>
            <a:r>
              <a:rPr lang="en-US" altLang="en-US" sz="3300" b="1" dirty="0">
                <a:solidFill>
                  <a:schemeClr val="accent1">
                    <a:lumMod val="75000"/>
                  </a:schemeClr>
                </a:solidFill>
                <a:latin typeface="Cambria" panose="02040503050406030204" pitchFamily="18" charset="0"/>
                <a:ea typeface="Cambria" panose="02040503050406030204" pitchFamily="18" charset="0"/>
              </a:rPr>
              <a:t>Priority areas of development </a:t>
            </a:r>
            <a:r>
              <a:rPr lang="en-US" altLang="en-US" sz="3300" b="1" dirty="0" err="1">
                <a:solidFill>
                  <a:schemeClr val="accent1">
                    <a:lumMod val="75000"/>
                  </a:schemeClr>
                </a:solidFill>
                <a:latin typeface="Cambria" panose="02040503050406030204" pitchFamily="18" charset="0"/>
                <a:ea typeface="Cambria" panose="02040503050406030204" pitchFamily="18" charset="0"/>
              </a:rPr>
              <a:t>Zhovtovodsk</a:t>
            </a:r>
            <a:r>
              <a:rPr lang="en-US" altLang="en-US" sz="3300" b="1" dirty="0">
                <a:solidFill>
                  <a:schemeClr val="accent1">
                    <a:lumMod val="75000"/>
                  </a:schemeClr>
                </a:solidFill>
                <a:latin typeface="Cambria" panose="02040503050406030204" pitchFamily="18" charset="0"/>
                <a:ea typeface="Cambria" panose="02040503050406030204" pitchFamily="18" charset="0"/>
              </a:rPr>
              <a:t> </a:t>
            </a:r>
            <a:r>
              <a:rPr lang="uk-UA" altLang="en-US" sz="3300" b="1" dirty="0">
                <a:solidFill>
                  <a:schemeClr val="accent1">
                    <a:lumMod val="75000"/>
                  </a:schemeClr>
                </a:solidFill>
                <a:latin typeface="Cambria" panose="02040503050406030204" pitchFamily="18" charset="0"/>
                <a:ea typeface="Cambria" panose="02040503050406030204" pitchFamily="18" charset="0"/>
              </a:rPr>
              <a:t>С</a:t>
            </a:r>
            <a:r>
              <a:rPr lang="en-US" altLang="en-US" sz="3300" b="1" dirty="0">
                <a:solidFill>
                  <a:schemeClr val="accent1">
                    <a:lumMod val="75000"/>
                  </a:schemeClr>
                </a:solidFill>
                <a:latin typeface="Cambria" panose="02040503050406030204" pitchFamily="18" charset="0"/>
                <a:ea typeface="Cambria" panose="02040503050406030204" pitchFamily="18" charset="0"/>
              </a:rPr>
              <a:t>T</a:t>
            </a:r>
            <a:r>
              <a:rPr lang="uk-UA" altLang="en-US" sz="3300" b="1" dirty="0">
                <a:solidFill>
                  <a:schemeClr val="accent1">
                    <a:lumMod val="75000"/>
                  </a:schemeClr>
                </a:solidFill>
                <a:latin typeface="Cambria" panose="02040503050406030204" pitchFamily="18" charset="0"/>
                <a:ea typeface="Cambria" panose="02040503050406030204" pitchFamily="18" charset="0"/>
              </a:rPr>
              <a:t>С</a:t>
            </a:r>
            <a:r>
              <a:rPr lang="en-US" altLang="en-US" sz="3300" b="1" dirty="0">
                <a:solidFill>
                  <a:schemeClr val="accent1">
                    <a:lumMod val="75000"/>
                  </a:schemeClr>
                </a:solidFill>
                <a:latin typeface="Cambria" panose="02040503050406030204" pitchFamily="18" charset="0"/>
                <a:ea typeface="Cambria" panose="02040503050406030204" pitchFamily="18" charset="0"/>
              </a:rPr>
              <a:t> </a:t>
            </a:r>
            <a:endParaRPr lang="ru-RU" sz="3300" b="1" dirty="0">
              <a:solidFill>
                <a:schemeClr val="accent1">
                  <a:lumMod val="75000"/>
                </a:schemeClr>
              </a:solidFill>
              <a:latin typeface="Cambria" panose="02040503050406030204" pitchFamily="18" charset="0"/>
              <a:ea typeface="Cambria" panose="02040503050406030204" pitchFamily="18" charset="0"/>
            </a:endParaRPr>
          </a:p>
        </p:txBody>
      </p:sp>
      <p:sp>
        <p:nvSpPr>
          <p:cNvPr id="3" name="Прямоугольник 2"/>
          <p:cNvSpPr/>
          <p:nvPr/>
        </p:nvSpPr>
        <p:spPr>
          <a:xfrm>
            <a:off x="1331640" y="1772816"/>
            <a:ext cx="7624670" cy="4493538"/>
          </a:xfrm>
          <a:prstGeom prst="rect">
            <a:avLst/>
          </a:prstGeom>
        </p:spPr>
        <p:txBody>
          <a:bodyPr wrap="square">
            <a:spAutoFit/>
          </a:bodyPr>
          <a:lstStyle/>
          <a:p>
            <a:pPr marL="285750" indent="-285750">
              <a:buFont typeface="Wingdings" panose="05000000000000000000" pitchFamily="2" charset="2"/>
              <a:buChar char="q"/>
            </a:pPr>
            <a:r>
              <a:rPr lang="uk-UA" sz="2500" dirty="0" smtClean="0">
                <a:latin typeface="Times New Roman" panose="02020603050405020304" pitchFamily="18" charset="0"/>
                <a:cs typeface="Times New Roman" panose="02020603050405020304" pitchFamily="18" charset="0"/>
              </a:rPr>
              <a:t>. </a:t>
            </a:r>
            <a:r>
              <a:rPr lang="en-US" altLang="en-US" sz="2600" dirty="0">
                <a:solidFill>
                  <a:srgbClr val="1F1F1F"/>
                </a:solidFill>
                <a:latin typeface="Cambria" panose="02040503050406030204" pitchFamily="18" charset="0"/>
                <a:ea typeface="Cambria" panose="02040503050406030204" pitchFamily="18" charset="0"/>
              </a:rPr>
              <a:t>Development of the industrial sector of the economy, increase in population employment </a:t>
            </a:r>
            <a:endParaRPr lang="uk-UA" sz="2600" dirty="0" smtClean="0">
              <a:latin typeface="Cambria" panose="02040503050406030204" pitchFamily="18" charset="0"/>
              <a:ea typeface="Cambria" panose="02040503050406030204" pitchFamily="18" charset="0"/>
              <a:cs typeface="Times New Roman" panose="02020603050405020304" pitchFamily="18" charset="0"/>
            </a:endParaRPr>
          </a:p>
          <a:p>
            <a:endParaRPr lang="uk-UA" sz="2600" dirty="0">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Wingdings" panose="05000000000000000000" pitchFamily="2" charset="2"/>
              <a:buChar char="q"/>
            </a:pPr>
            <a:r>
              <a:rPr lang="uk-UA" sz="2600" dirty="0">
                <a:latin typeface="Cambria" panose="02040503050406030204" pitchFamily="18" charset="0"/>
                <a:ea typeface="Cambria" panose="02040503050406030204" pitchFamily="18" charset="0"/>
                <a:cs typeface="Times New Roman" panose="02020603050405020304" pitchFamily="18" charset="0"/>
              </a:rPr>
              <a:t>. </a:t>
            </a:r>
            <a:r>
              <a:rPr lang="en-US" altLang="en-US" sz="2600" dirty="0">
                <a:solidFill>
                  <a:srgbClr val="1F1F1F"/>
                </a:solidFill>
                <a:latin typeface="Cambria" panose="02040503050406030204" pitchFamily="18" charset="0"/>
                <a:ea typeface="Cambria" panose="02040503050406030204" pitchFamily="18" charset="0"/>
              </a:rPr>
              <a:t>Humanitarian and social development of the community . </a:t>
            </a:r>
            <a:endParaRPr lang="uk-UA" sz="2600" dirty="0">
              <a:latin typeface="Cambria" panose="02040503050406030204" pitchFamily="18" charset="0"/>
              <a:ea typeface="Cambria" panose="02040503050406030204" pitchFamily="18" charset="0"/>
              <a:cs typeface="Times New Roman" panose="02020603050405020304" pitchFamily="18" charset="0"/>
            </a:endParaRPr>
          </a:p>
          <a:p>
            <a:pPr marL="285750" indent="-285750"/>
            <a:endParaRPr lang="uk-UA" sz="2600" dirty="0">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Wingdings" panose="05000000000000000000" pitchFamily="2" charset="2"/>
              <a:buChar char="q"/>
            </a:pPr>
            <a:r>
              <a:rPr lang="uk-UA" sz="2600" dirty="0">
                <a:latin typeface="Cambria" panose="02040503050406030204" pitchFamily="18" charset="0"/>
                <a:ea typeface="Cambria" panose="02040503050406030204" pitchFamily="18" charset="0"/>
                <a:cs typeface="Times New Roman" panose="02020603050405020304" pitchFamily="18" charset="0"/>
              </a:rPr>
              <a:t>. </a:t>
            </a:r>
            <a:r>
              <a:rPr lang="en-US" altLang="en-US" sz="2600" dirty="0">
                <a:solidFill>
                  <a:srgbClr val="1F1F1F"/>
                </a:solidFill>
                <a:latin typeface="Cambria" panose="02040503050406030204" pitchFamily="18" charset="0"/>
                <a:ea typeface="Cambria" panose="02040503050406030204" pitchFamily="18" charset="0"/>
              </a:rPr>
              <a:t>Ensuring environmental and energy security </a:t>
            </a:r>
            <a:endParaRPr lang="uk-UA" sz="2600" dirty="0">
              <a:latin typeface="Cambria" panose="02040503050406030204" pitchFamily="18" charset="0"/>
              <a:ea typeface="Cambria" panose="02040503050406030204" pitchFamily="18" charset="0"/>
            </a:endParaRPr>
          </a:p>
          <a:p>
            <a:endParaRPr lang="uk-UA" sz="2600" dirty="0">
              <a:latin typeface="Cambria" panose="02040503050406030204" pitchFamily="18" charset="0"/>
              <a:ea typeface="Cambria" panose="02040503050406030204" pitchFamily="18" charset="0"/>
            </a:endParaRPr>
          </a:p>
          <a:p>
            <a:pPr marL="285750" lvl="0" indent="-285750">
              <a:buFont typeface="Wingdings" panose="05000000000000000000" pitchFamily="2" charset="2"/>
              <a:buChar char="q"/>
            </a:pPr>
            <a:r>
              <a:rPr lang="uk-UA" sz="2600" dirty="0">
                <a:latin typeface="Cambria" panose="02040503050406030204" pitchFamily="18" charset="0"/>
                <a:ea typeface="Cambria" panose="02040503050406030204" pitchFamily="18" charset="0"/>
                <a:cs typeface="Times New Roman" panose="02020603050405020304" pitchFamily="18" charset="0"/>
              </a:rPr>
              <a:t>. </a:t>
            </a:r>
            <a:r>
              <a:rPr lang="en-US" altLang="en-US" sz="2600" dirty="0">
                <a:solidFill>
                  <a:srgbClr val="1F1F1F"/>
                </a:solidFill>
                <a:latin typeface="Cambria" panose="02040503050406030204" pitchFamily="18" charset="0"/>
                <a:ea typeface="Cambria" panose="02040503050406030204" pitchFamily="18" charset="0"/>
              </a:rPr>
              <a:t>Development of housing and communal services</a:t>
            </a:r>
            <a:r>
              <a:rPr lang="en-US" altLang="en-US" sz="2600" dirty="0">
                <a:latin typeface="Cambria" panose="02040503050406030204" pitchFamily="18" charset="0"/>
                <a:ea typeface="Cambria" panose="02040503050406030204" pitchFamily="18" charset="0"/>
              </a:rPr>
              <a:t> </a:t>
            </a:r>
          </a:p>
          <a:p>
            <a:pPr marL="285750" indent="-285750">
              <a:buFont typeface="Wingdings" panose="05000000000000000000" pitchFamily="2" charset="2"/>
              <a:buChar char="q"/>
            </a:pPr>
            <a:endParaRPr lang="uk-UA" sz="2600" dirty="0"/>
          </a:p>
          <a:p>
            <a:pPr marL="285750" indent="-285750">
              <a:buFont typeface="Wingdings" panose="05000000000000000000" pitchFamily="2" charset="2"/>
              <a:buChar char="q"/>
            </a:pPr>
            <a:endParaRPr lang="uk-UA" sz="2600" dirty="0"/>
          </a:p>
        </p:txBody>
      </p:sp>
    </p:spTree>
    <p:extLst>
      <p:ext uri="{BB962C8B-B14F-4D97-AF65-F5344CB8AC3E}">
        <p14:creationId xmlns:p14="http://schemas.microsoft.com/office/powerpoint/2010/main" val="4015472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88640"/>
            <a:ext cx="8208912" cy="538609"/>
          </a:xfrm>
          <a:prstGeom prst="rect">
            <a:avLst/>
          </a:prstGeom>
          <a:noFill/>
        </p:spPr>
        <p:txBody>
          <a:bodyPr wrap="square" rtlCol="0">
            <a:spAutoFit/>
          </a:bodyPr>
          <a:lstStyle/>
          <a:p>
            <a:pPr lvl="0"/>
            <a:r>
              <a:rPr lang="en-US" altLang="en-US" sz="2900" b="1" dirty="0" smtClean="0">
                <a:solidFill>
                  <a:schemeClr val="accent1">
                    <a:lumMod val="75000"/>
                  </a:schemeClr>
                </a:solidFill>
                <a:latin typeface="Cambria" panose="02040503050406030204" pitchFamily="18" charset="0"/>
                <a:ea typeface="Cambria" panose="02040503050406030204" pitchFamily="18" charset="0"/>
              </a:rPr>
              <a:t>Investment </a:t>
            </a:r>
            <a:r>
              <a:rPr lang="en-US" altLang="en-US" sz="2900" b="1" dirty="0">
                <a:solidFill>
                  <a:schemeClr val="accent1">
                    <a:lumMod val="75000"/>
                  </a:schemeClr>
                </a:solidFill>
                <a:latin typeface="Cambria" panose="02040503050406030204" pitchFamily="18" charset="0"/>
                <a:ea typeface="Cambria" panose="02040503050406030204" pitchFamily="18" charset="0"/>
              </a:rPr>
              <a:t>proposals of </a:t>
            </a:r>
            <a:r>
              <a:rPr lang="en-US" altLang="en-US" sz="2900" b="1" dirty="0" err="1">
                <a:solidFill>
                  <a:schemeClr val="accent1">
                    <a:lumMod val="75000"/>
                  </a:schemeClr>
                </a:solidFill>
                <a:latin typeface="Cambria" panose="02040503050406030204" pitchFamily="18" charset="0"/>
                <a:ea typeface="Cambria" panose="02040503050406030204" pitchFamily="18" charset="0"/>
              </a:rPr>
              <a:t>Zhovtovodsk</a:t>
            </a:r>
            <a:r>
              <a:rPr lang="en-US" altLang="en-US" sz="2900" b="1" dirty="0">
                <a:solidFill>
                  <a:schemeClr val="accent1">
                    <a:lumMod val="75000"/>
                  </a:schemeClr>
                </a:solidFill>
                <a:latin typeface="Cambria" panose="02040503050406030204" pitchFamily="18" charset="0"/>
                <a:ea typeface="Cambria" panose="02040503050406030204" pitchFamily="18" charset="0"/>
              </a:rPr>
              <a:t> </a:t>
            </a:r>
            <a:r>
              <a:rPr lang="en-US" altLang="en-US" sz="2900" b="1" dirty="0" smtClean="0">
                <a:solidFill>
                  <a:schemeClr val="accent1">
                    <a:lumMod val="75000"/>
                  </a:schemeClr>
                </a:solidFill>
                <a:latin typeface="Cambria" panose="02040503050406030204" pitchFamily="18" charset="0"/>
                <a:ea typeface="Cambria" panose="02040503050406030204" pitchFamily="18" charset="0"/>
              </a:rPr>
              <a:t>CTC</a:t>
            </a:r>
            <a:endParaRPr lang="ru-RU" sz="2900" b="1" dirty="0">
              <a:solidFill>
                <a:schemeClr val="accent1">
                  <a:lumMod val="75000"/>
                </a:schemeClr>
              </a:solidFill>
              <a:latin typeface="Cambria" panose="02040503050406030204" pitchFamily="18" charset="0"/>
              <a:ea typeface="Cambria" panose="02040503050406030204" pitchFamily="18" charset="0"/>
            </a:endParaRPr>
          </a:p>
        </p:txBody>
      </p:sp>
      <p:sp>
        <p:nvSpPr>
          <p:cNvPr id="3" name="Прямоугольник 2"/>
          <p:cNvSpPr/>
          <p:nvPr/>
        </p:nvSpPr>
        <p:spPr>
          <a:xfrm>
            <a:off x="1619672" y="836711"/>
            <a:ext cx="6336704" cy="369332"/>
          </a:xfrm>
          <a:prstGeom prst="rect">
            <a:avLst/>
          </a:prstGeom>
        </p:spPr>
        <p:txBody>
          <a:bodyPr wrap="square">
            <a:spAutoFit/>
          </a:bodyPr>
          <a:lstStyle/>
          <a:p>
            <a:pPr marL="285750" lvl="0" indent="-285750">
              <a:buFont typeface="Wingdings" panose="05000000000000000000" pitchFamily="2" charset="2"/>
              <a:buChar char="q"/>
            </a:pPr>
            <a:r>
              <a:rPr lang="en-US" altLang="en-US" b="1" dirty="0" smtClean="0">
                <a:solidFill>
                  <a:srgbClr val="1F1F1F"/>
                </a:solidFill>
                <a:latin typeface="inherit"/>
              </a:rPr>
              <a:t>Land </a:t>
            </a:r>
            <a:r>
              <a:rPr lang="en-US" altLang="en-US" b="1" dirty="0">
                <a:solidFill>
                  <a:srgbClr val="1F1F1F"/>
                </a:solidFill>
                <a:latin typeface="inherit"/>
              </a:rPr>
              <a:t>plots</a:t>
            </a:r>
            <a:r>
              <a:rPr lang="en-US" altLang="en-US" sz="400" b="1" dirty="0"/>
              <a:t> </a:t>
            </a:r>
            <a:endParaRPr lang="ru-RU" b="1" strike="sngStrike" dirty="0"/>
          </a:p>
        </p:txBody>
      </p:sp>
      <p:graphicFrame>
        <p:nvGraphicFramePr>
          <p:cNvPr id="2" name="Таблица 1"/>
          <p:cNvGraphicFramePr>
            <a:graphicFrameLocks noGrp="1"/>
          </p:cNvGraphicFramePr>
          <p:nvPr>
            <p:extLst>
              <p:ext uri="{D42A27DB-BD31-4B8C-83A1-F6EECF244321}">
                <p14:modId xmlns:p14="http://schemas.microsoft.com/office/powerpoint/2010/main" val="2237543821"/>
              </p:ext>
            </p:extLst>
          </p:nvPr>
        </p:nvGraphicFramePr>
        <p:xfrm>
          <a:off x="899592" y="1412774"/>
          <a:ext cx="7848871" cy="4910974"/>
        </p:xfrm>
        <a:graphic>
          <a:graphicData uri="http://schemas.openxmlformats.org/drawingml/2006/table">
            <a:tbl>
              <a:tblPr firstRow="1" bandRow="1">
                <a:tableStyleId>{5C22544A-7EE6-4342-B048-85BDC9FD1C3A}</a:tableStyleId>
              </a:tblPr>
              <a:tblGrid>
                <a:gridCol w="402505">
                  <a:extLst>
                    <a:ext uri="{9D8B030D-6E8A-4147-A177-3AD203B41FA5}">
                      <a16:colId xmlns:a16="http://schemas.microsoft.com/office/drawing/2014/main" val="20000"/>
                    </a:ext>
                  </a:extLst>
                </a:gridCol>
                <a:gridCol w="1541711">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720079">
                  <a:extLst>
                    <a:ext uri="{9D8B030D-6E8A-4147-A177-3AD203B41FA5}">
                      <a16:colId xmlns:a16="http://schemas.microsoft.com/office/drawing/2014/main" val="20005"/>
                    </a:ext>
                  </a:extLst>
                </a:gridCol>
              </a:tblGrid>
              <a:tr h="576066">
                <a:tc>
                  <a:txBody>
                    <a:bodyPr/>
                    <a:lstStyle/>
                    <a:p>
                      <a:pPr algn="ctr"/>
                      <a:endParaRPr lang="uk-UA" sz="1100" noProof="0" dirty="0">
                        <a:solidFill>
                          <a:schemeClr val="tx1"/>
                        </a:solidFill>
                        <a:latin typeface="Cambria" panose="02040503050406030204" pitchFamily="18" charset="0"/>
                        <a:ea typeface="Cambria" panose="02040503050406030204" pitchFamily="18" charset="0"/>
                      </a:endParaRPr>
                    </a:p>
                    <a:p>
                      <a:pPr algn="ctr"/>
                      <a:r>
                        <a:rPr lang="uk-UA" sz="1100" noProof="0" dirty="0" smtClean="0">
                          <a:solidFill>
                            <a:schemeClr val="tx1"/>
                          </a:solidFill>
                          <a:latin typeface="Cambria" panose="02040503050406030204" pitchFamily="18" charset="0"/>
                          <a:ea typeface="Cambria" panose="02040503050406030204" pitchFamily="18" charset="0"/>
                        </a:rPr>
                        <a:t>№</a:t>
                      </a:r>
                      <a:endParaRPr lang="uk-UA" sz="1100" noProof="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tc>
                  <a:txBody>
                    <a:bodyPr/>
                    <a:lstStyle/>
                    <a:p>
                      <a:pPr algn="ctr"/>
                      <a:r>
                        <a:rPr lang="en-US" sz="1100" dirty="0" smtClean="0"/>
                        <a:t>Location Cadastral number</a:t>
                      </a:r>
                      <a:endParaRPr lang="uk-UA" sz="1100" noProof="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tc>
                  <a:txBody>
                    <a:bodyPr/>
                    <a:lstStyle/>
                    <a:p>
                      <a:pPr algn="ctr"/>
                      <a:r>
                        <a:rPr lang="en-US" sz="1100" dirty="0" smtClean="0"/>
                        <a:t>Target destination</a:t>
                      </a:r>
                      <a:endParaRPr lang="uk-UA" sz="1100" noProof="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tc>
                  <a:txBody>
                    <a:bodyPr/>
                    <a:lstStyle/>
                    <a:p>
                      <a:pPr algn="ctr"/>
                      <a:r>
                        <a:rPr lang="en-US" sz="1100" dirty="0" smtClean="0"/>
                        <a:t>Owner. Plot type</a:t>
                      </a:r>
                      <a:endParaRPr lang="uk-UA" sz="1100" noProof="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tc>
                  <a:txBody>
                    <a:bodyPr/>
                    <a:lstStyle/>
                    <a:p>
                      <a:pPr algn="ctr"/>
                      <a:r>
                        <a:rPr lang="en-US" sz="1100" dirty="0" smtClean="0"/>
                        <a:t>Cooperation mechanism</a:t>
                      </a:r>
                      <a:endParaRPr lang="uk-UA" sz="1100" noProof="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tc>
                  <a:txBody>
                    <a:bodyPr/>
                    <a:lstStyle/>
                    <a:p>
                      <a:pPr algn="ctr"/>
                      <a:r>
                        <a:rPr lang="en-US" sz="1100" dirty="0" smtClean="0"/>
                        <a:t>Area, ha</a:t>
                      </a:r>
                      <a:endParaRPr lang="uk-UA" sz="1100" noProof="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10000"/>
                  </a:ext>
                </a:extLst>
              </a:tr>
              <a:tr h="583258">
                <a:tc>
                  <a:txBody>
                    <a:bodyPr/>
                    <a:lstStyle/>
                    <a:p>
                      <a:pPr>
                        <a:lnSpc>
                          <a:spcPct val="100000"/>
                        </a:lnSpc>
                      </a:pPr>
                      <a:r>
                        <a:rPr lang="uk-UA" sz="1200" noProof="0" dirty="0">
                          <a:solidFill>
                            <a:schemeClr val="tx1"/>
                          </a:solidFill>
                          <a:latin typeface="Cambria" panose="02040503050406030204" pitchFamily="18" charset="0"/>
                          <a:ea typeface="Cambria" panose="02040503050406030204" pitchFamily="18" charset="0"/>
                        </a:rPr>
                        <a:t>1</a:t>
                      </a:r>
                    </a:p>
                  </a:txBody>
                  <a:tcPr>
                    <a:solidFill>
                      <a:schemeClr val="accent6">
                        <a:lumMod val="40000"/>
                        <a:lumOff val="60000"/>
                      </a:schemeClr>
                    </a:solidFill>
                  </a:tcPr>
                </a:tc>
                <a:tc>
                  <a:txBody>
                    <a:bodyPr/>
                    <a:lstStyle/>
                    <a:p>
                      <a:pPr marL="0" algn="ctr" defTabSz="914400" rtl="0" eaLnBrk="1" latinLnBrk="0" hangingPunct="1">
                        <a:lnSpc>
                          <a:spcPct val="100000"/>
                        </a:lnSpc>
                      </a:pPr>
                      <a:r>
                        <a:rPr lang="en-US" sz="1200" dirty="0" smtClean="0"/>
                        <a:t>The area of ​​the former </a:t>
                      </a:r>
                      <a:r>
                        <a:rPr lang="en-US" sz="1200" dirty="0" err="1" smtClean="0"/>
                        <a:t>Zhotovodsk</a:t>
                      </a:r>
                      <a:r>
                        <a:rPr lang="en-US" sz="1200" dirty="0" smtClean="0"/>
                        <a:t> Construction Department JSC</a:t>
                      </a:r>
                      <a:endParaRPr lang="uk-UA" sz="1200" kern="1200" noProof="0" dirty="0">
                        <a:solidFill>
                          <a:schemeClr val="tx1"/>
                        </a:solidFill>
                        <a:latin typeface="Cambria" panose="02040503050406030204" pitchFamily="18" charset="0"/>
                        <a:ea typeface="Cambria" panose="02040503050406030204" pitchFamily="18" charset="0"/>
                        <a:cs typeface="+mn-cs"/>
                      </a:endParaRPr>
                    </a:p>
                  </a:txBody>
                  <a:tcPr>
                    <a:solidFill>
                      <a:schemeClr val="accent6">
                        <a:lumMod val="40000"/>
                        <a:lumOff val="60000"/>
                      </a:schemeClr>
                    </a:solidFill>
                  </a:tcPr>
                </a:tc>
                <a:tc>
                  <a:txBody>
                    <a:bodyPr/>
                    <a:lstStyle/>
                    <a:p>
                      <a:pPr algn="ctr">
                        <a:lnSpc>
                          <a:spcPct val="100000"/>
                        </a:lnSpc>
                      </a:pPr>
                      <a:r>
                        <a:rPr lang="en-US" sz="1200" smtClean="0"/>
                        <a:t>industrial</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accent6">
                        <a:lumMod val="40000"/>
                        <a:lumOff val="60000"/>
                      </a:schemeClr>
                    </a:solidFill>
                  </a:tcPr>
                </a:tc>
                <a:tc>
                  <a:txBody>
                    <a:bodyPr/>
                    <a:lstStyle/>
                    <a:p>
                      <a:pPr algn="ctr">
                        <a:lnSpc>
                          <a:spcPct val="100000"/>
                        </a:lnSpc>
                      </a:pPr>
                      <a:r>
                        <a:rPr lang="en-US" sz="1200" dirty="0" err="1" smtClean="0"/>
                        <a:t>Zhovtovodsk</a:t>
                      </a:r>
                      <a:r>
                        <a:rPr lang="en-US" sz="1200" dirty="0" smtClean="0"/>
                        <a:t> City Council Land for industrial purpose, transport, communications, energy</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right to lease</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accent6">
                        <a:lumMod val="40000"/>
                        <a:lumOff val="60000"/>
                      </a:schemeClr>
                    </a:solidFill>
                  </a:tcPr>
                </a:tc>
                <a:tc>
                  <a:txBody>
                    <a:bodyPr/>
                    <a:lstStyle/>
                    <a:p>
                      <a:pPr>
                        <a:lnSpc>
                          <a:spcPct val="100000"/>
                        </a:lnSpc>
                      </a:pPr>
                      <a:r>
                        <a:rPr lang="uk-UA" sz="1200" noProof="0" dirty="0">
                          <a:solidFill>
                            <a:schemeClr val="tx1"/>
                          </a:solidFill>
                          <a:latin typeface="Cambria" panose="02040503050406030204" pitchFamily="18" charset="0"/>
                          <a:ea typeface="Cambria" panose="02040503050406030204" pitchFamily="18" charset="0"/>
                        </a:rPr>
                        <a:t>145,8-160,0</a:t>
                      </a:r>
                    </a:p>
                  </a:txBody>
                  <a:tcPr>
                    <a:solidFill>
                      <a:schemeClr val="accent6">
                        <a:lumMod val="40000"/>
                        <a:lumOff val="60000"/>
                      </a:schemeClr>
                    </a:solidFill>
                  </a:tcPr>
                </a:tc>
                <a:extLst>
                  <a:ext uri="{0D108BD9-81ED-4DB2-BD59-A6C34878D82A}">
                    <a16:rowId xmlns:a16="http://schemas.microsoft.com/office/drawing/2014/main" val="1509800511"/>
                  </a:ext>
                </a:extLst>
              </a:tr>
              <a:tr h="663258">
                <a:tc>
                  <a:txBody>
                    <a:bodyPr/>
                    <a:lstStyle/>
                    <a:p>
                      <a:pPr>
                        <a:lnSpc>
                          <a:spcPct val="100000"/>
                        </a:lnSpc>
                      </a:pPr>
                      <a:r>
                        <a:rPr lang="uk-UA" sz="1200" noProof="0" dirty="0">
                          <a:solidFill>
                            <a:schemeClr val="tx1"/>
                          </a:solidFill>
                          <a:latin typeface="Cambria" panose="02040503050406030204" pitchFamily="18" charset="0"/>
                          <a:ea typeface="Cambria" panose="02040503050406030204" pitchFamily="18" charset="0"/>
                        </a:rPr>
                        <a:t>2</a:t>
                      </a:r>
                    </a:p>
                  </a:txBody>
                  <a:tcPr>
                    <a:solidFill>
                      <a:schemeClr val="tx2">
                        <a:lumMod val="40000"/>
                        <a:lumOff val="60000"/>
                      </a:schemeClr>
                    </a:solidFill>
                  </a:tcPr>
                </a:tc>
                <a:tc>
                  <a:txBody>
                    <a:bodyPr/>
                    <a:lstStyle/>
                    <a:p>
                      <a:pPr algn="ctr">
                        <a:lnSpc>
                          <a:spcPct val="100000"/>
                        </a:lnSpc>
                      </a:pPr>
                      <a:r>
                        <a:rPr lang="en-US" sz="1200" dirty="0" err="1" smtClean="0"/>
                        <a:t>Montageny</a:t>
                      </a:r>
                      <a:r>
                        <a:rPr lang="en-US" sz="1200" dirty="0" smtClean="0"/>
                        <a:t> lane, 2</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algn="ctr">
                        <a:lnSpc>
                          <a:spcPct val="100000"/>
                        </a:lnSpc>
                      </a:pPr>
                      <a:r>
                        <a:rPr lang="en-US" sz="1200" dirty="0" smtClean="0"/>
                        <a:t>industrial</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algn="ctr">
                        <a:lnSpc>
                          <a:spcPct val="100000"/>
                        </a:lnSpc>
                      </a:pPr>
                      <a:r>
                        <a:rPr lang="en-US" sz="1200" dirty="0" err="1" smtClean="0"/>
                        <a:t>Zhovtovodsk</a:t>
                      </a:r>
                      <a:r>
                        <a:rPr lang="en-US" sz="1200" dirty="0" smtClean="0"/>
                        <a:t> City Council Land for industrial purpose, transport, communications, energy</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a:lnSpc>
                          <a:spcPct val="100000"/>
                        </a:lnSpc>
                      </a:pPr>
                      <a:r>
                        <a:rPr lang="en-US" sz="1200" dirty="0" smtClean="0"/>
                        <a:t>The right to lease</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a:lnSpc>
                          <a:spcPct val="100000"/>
                        </a:lnSpc>
                      </a:pPr>
                      <a:r>
                        <a:rPr lang="uk-UA" sz="1200" noProof="0" dirty="0">
                          <a:solidFill>
                            <a:schemeClr val="tx1"/>
                          </a:solidFill>
                          <a:latin typeface="Cambria" panose="02040503050406030204" pitchFamily="18" charset="0"/>
                          <a:ea typeface="Cambria" panose="02040503050406030204" pitchFamily="18" charset="0"/>
                        </a:rPr>
                        <a:t>3,0</a:t>
                      </a:r>
                    </a:p>
                  </a:txBody>
                  <a:tcPr>
                    <a:solidFill>
                      <a:schemeClr val="tx2">
                        <a:lumMod val="40000"/>
                        <a:lumOff val="60000"/>
                      </a:schemeClr>
                    </a:solidFill>
                  </a:tcPr>
                </a:tc>
                <a:extLst>
                  <a:ext uri="{0D108BD9-81ED-4DB2-BD59-A6C34878D82A}">
                    <a16:rowId xmlns:a16="http://schemas.microsoft.com/office/drawing/2014/main" val="10003"/>
                  </a:ext>
                </a:extLst>
              </a:tr>
              <a:tr h="648072">
                <a:tc>
                  <a:txBody>
                    <a:bodyPr/>
                    <a:lstStyle/>
                    <a:p>
                      <a:pPr>
                        <a:lnSpc>
                          <a:spcPct val="100000"/>
                        </a:lnSpc>
                      </a:pPr>
                      <a:r>
                        <a:rPr lang="uk-UA" sz="1200" noProof="0" dirty="0">
                          <a:solidFill>
                            <a:schemeClr val="tx1"/>
                          </a:solidFill>
                          <a:latin typeface="Cambria" panose="02040503050406030204" pitchFamily="18" charset="0"/>
                          <a:ea typeface="Cambria" panose="02040503050406030204" pitchFamily="18" charset="0"/>
                        </a:rPr>
                        <a:t>3</a:t>
                      </a:r>
                    </a:p>
                  </a:txBody>
                  <a:tcPr>
                    <a:solidFill>
                      <a:schemeClr val="accent6">
                        <a:lumMod val="40000"/>
                        <a:lumOff val="60000"/>
                      </a:schemeClr>
                    </a:solidFill>
                  </a:tcPr>
                </a:tc>
                <a:tc>
                  <a:txBody>
                    <a:bodyPr/>
                    <a:lstStyle/>
                    <a:p>
                      <a:pPr algn="ctr">
                        <a:lnSpc>
                          <a:spcPct val="100000"/>
                        </a:lnSpc>
                      </a:pPr>
                      <a:r>
                        <a:rPr lang="en-US" sz="1200" dirty="0" err="1" smtClean="0"/>
                        <a:t>Promyslov</a:t>
                      </a:r>
                      <a:r>
                        <a:rPr lang="en-US" sz="1200" dirty="0" smtClean="0"/>
                        <a:t> Street, 3</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accent6">
                        <a:lumMod val="40000"/>
                        <a:lumOff val="60000"/>
                      </a:schemeClr>
                    </a:solidFill>
                  </a:tcPr>
                </a:tc>
                <a:tc>
                  <a:txBody>
                    <a:bodyPr/>
                    <a:lstStyle/>
                    <a:p>
                      <a:pPr algn="ctr">
                        <a:lnSpc>
                          <a:spcPct val="100000"/>
                        </a:lnSpc>
                      </a:pPr>
                      <a:r>
                        <a:rPr lang="en-US" sz="1200" dirty="0" smtClean="0"/>
                        <a:t>industrial</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accent6">
                        <a:lumMod val="40000"/>
                        <a:lumOff val="60000"/>
                      </a:schemeClr>
                    </a:solidFill>
                  </a:tcPr>
                </a:tc>
                <a:tc>
                  <a:txBody>
                    <a:bodyPr/>
                    <a:lstStyle/>
                    <a:p>
                      <a:pPr algn="ctr">
                        <a:lnSpc>
                          <a:spcPct val="100000"/>
                        </a:lnSpc>
                      </a:pPr>
                      <a:r>
                        <a:rPr lang="en-US" sz="1200" dirty="0" err="1" smtClean="0"/>
                        <a:t>Zhovtovodsk</a:t>
                      </a:r>
                      <a:r>
                        <a:rPr lang="en-US" sz="1200" dirty="0" smtClean="0"/>
                        <a:t> City Council Land for industrial purpose, transport, communications, energy</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accent6">
                        <a:lumMod val="40000"/>
                        <a:lumOff val="60000"/>
                      </a:schemeClr>
                    </a:solidFill>
                  </a:tcPr>
                </a:tc>
                <a:tc>
                  <a:txBody>
                    <a:bodyPr/>
                    <a:lstStyle/>
                    <a:p>
                      <a:pPr>
                        <a:lnSpc>
                          <a:spcPct val="100000"/>
                        </a:lnSpc>
                      </a:pPr>
                      <a:r>
                        <a:rPr lang="en-US" sz="1200" dirty="0" smtClean="0"/>
                        <a:t>The right to lease</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accent6">
                        <a:lumMod val="40000"/>
                        <a:lumOff val="60000"/>
                      </a:schemeClr>
                    </a:solidFill>
                  </a:tcPr>
                </a:tc>
                <a:tc>
                  <a:txBody>
                    <a:bodyPr/>
                    <a:lstStyle/>
                    <a:p>
                      <a:pPr>
                        <a:lnSpc>
                          <a:spcPct val="100000"/>
                        </a:lnSpc>
                      </a:pPr>
                      <a:r>
                        <a:rPr lang="uk-UA" sz="1200" noProof="0" dirty="0">
                          <a:solidFill>
                            <a:schemeClr val="tx1"/>
                          </a:solidFill>
                          <a:latin typeface="Cambria" panose="02040503050406030204" pitchFamily="18" charset="0"/>
                          <a:ea typeface="Cambria" panose="02040503050406030204" pitchFamily="18" charset="0"/>
                        </a:rPr>
                        <a:t>12,0</a:t>
                      </a:r>
                    </a:p>
                  </a:txBody>
                  <a:tcPr>
                    <a:solidFill>
                      <a:schemeClr val="accent6">
                        <a:lumMod val="40000"/>
                        <a:lumOff val="60000"/>
                      </a:schemeClr>
                    </a:solidFill>
                  </a:tcPr>
                </a:tc>
                <a:extLst>
                  <a:ext uri="{0D108BD9-81ED-4DB2-BD59-A6C34878D82A}">
                    <a16:rowId xmlns:a16="http://schemas.microsoft.com/office/drawing/2014/main" val="10004"/>
                  </a:ext>
                </a:extLst>
              </a:tr>
              <a:tr h="576064">
                <a:tc>
                  <a:txBody>
                    <a:bodyPr/>
                    <a:lstStyle/>
                    <a:p>
                      <a:pPr>
                        <a:lnSpc>
                          <a:spcPct val="100000"/>
                        </a:lnSpc>
                      </a:pPr>
                      <a:r>
                        <a:rPr lang="uk-UA" sz="1000" noProof="0" dirty="0">
                          <a:solidFill>
                            <a:schemeClr val="tx1"/>
                          </a:solidFill>
                          <a:latin typeface="Cambria" panose="02040503050406030204" pitchFamily="18" charset="0"/>
                          <a:ea typeface="Cambria" panose="02040503050406030204" pitchFamily="18" charset="0"/>
                          <a:cs typeface="Times New Roman" pitchFamily="18" charset="0"/>
                        </a:rPr>
                        <a:t>4</a:t>
                      </a:r>
                    </a:p>
                  </a:txBody>
                  <a:tcPr>
                    <a:solidFill>
                      <a:schemeClr val="tx2">
                        <a:lumMod val="40000"/>
                        <a:lumOff val="60000"/>
                      </a:schemeClr>
                    </a:solidFill>
                  </a:tcPr>
                </a:tc>
                <a:tc>
                  <a:txBody>
                    <a:bodyPr/>
                    <a:lstStyle/>
                    <a:p>
                      <a:pPr algn="ctr">
                        <a:lnSpc>
                          <a:spcPct val="100000"/>
                        </a:lnSpc>
                      </a:pPr>
                      <a:r>
                        <a:rPr lang="en-US" sz="1200" kern="1200" dirty="0" err="1" smtClean="0">
                          <a:solidFill>
                            <a:schemeClr val="dk1"/>
                          </a:solidFill>
                          <a:latin typeface="+mn-lt"/>
                          <a:ea typeface="+mn-ea"/>
                          <a:cs typeface="+mn-cs"/>
                        </a:rPr>
                        <a:t>Promyslov</a:t>
                      </a:r>
                      <a:r>
                        <a:rPr lang="en-US" sz="1200" kern="1200" dirty="0" smtClean="0">
                          <a:solidFill>
                            <a:schemeClr val="dk1"/>
                          </a:solidFill>
                          <a:latin typeface="+mn-lt"/>
                          <a:ea typeface="+mn-ea"/>
                          <a:cs typeface="+mn-cs"/>
                        </a:rPr>
                        <a:t> Street</a:t>
                      </a:r>
                      <a:r>
                        <a:rPr lang="uk-UA" sz="1200" kern="1200" noProof="0" dirty="0" smtClean="0">
                          <a:solidFill>
                            <a:schemeClr val="dk1"/>
                          </a:solidFill>
                          <a:latin typeface="+mn-lt"/>
                          <a:ea typeface="+mn-ea"/>
                          <a:cs typeface="+mn-cs"/>
                        </a:rPr>
                        <a:t>, </a:t>
                      </a:r>
                      <a:r>
                        <a:rPr lang="uk-UA" sz="1200" kern="1200" noProof="0" dirty="0">
                          <a:solidFill>
                            <a:schemeClr val="dk1"/>
                          </a:solidFill>
                          <a:latin typeface="+mn-lt"/>
                          <a:ea typeface="+mn-ea"/>
                          <a:cs typeface="+mn-cs"/>
                        </a:rPr>
                        <a:t>4</a:t>
                      </a:r>
                    </a:p>
                  </a:txBody>
                  <a:tcPr>
                    <a:solidFill>
                      <a:schemeClr val="tx2">
                        <a:lumMod val="40000"/>
                        <a:lumOff val="60000"/>
                      </a:schemeClr>
                    </a:solidFill>
                  </a:tcPr>
                </a:tc>
                <a:tc>
                  <a:txBody>
                    <a:bodyPr/>
                    <a:lstStyle/>
                    <a:p>
                      <a:pPr algn="ctr">
                        <a:lnSpc>
                          <a:spcPct val="100000"/>
                        </a:lnSpc>
                      </a:pPr>
                      <a:r>
                        <a:rPr lang="en-US" sz="1200" dirty="0" smtClean="0"/>
                        <a:t>industrial</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algn="ctr">
                        <a:lnSpc>
                          <a:spcPct val="100000"/>
                        </a:lnSpc>
                      </a:pPr>
                      <a:r>
                        <a:rPr lang="en-US" sz="1200" dirty="0" err="1" smtClean="0"/>
                        <a:t>Zhovtovodsk</a:t>
                      </a:r>
                      <a:r>
                        <a:rPr lang="en-US" sz="1200" dirty="0" smtClean="0"/>
                        <a:t> City Council Land for industrial purpose, transport, communications, energy</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a:lnSpc>
                          <a:spcPct val="100000"/>
                        </a:lnSpc>
                      </a:pPr>
                      <a:r>
                        <a:rPr lang="en-US" sz="1200" dirty="0" smtClean="0"/>
                        <a:t>The right to lease</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a:lnSpc>
                          <a:spcPct val="100000"/>
                        </a:lnSpc>
                      </a:pPr>
                      <a:r>
                        <a:rPr lang="uk-UA" sz="1200" noProof="0" dirty="0">
                          <a:solidFill>
                            <a:schemeClr val="tx1"/>
                          </a:solidFill>
                          <a:latin typeface="Cambria" panose="02040503050406030204" pitchFamily="18" charset="0"/>
                          <a:ea typeface="Cambria" panose="02040503050406030204" pitchFamily="18" charset="0"/>
                        </a:rPr>
                        <a:t>6,0</a:t>
                      </a:r>
                    </a:p>
                  </a:txBody>
                  <a:tcPr>
                    <a:solidFill>
                      <a:schemeClr val="tx2">
                        <a:lumMod val="40000"/>
                        <a:lumOff val="60000"/>
                      </a:schemeClr>
                    </a:solidFill>
                  </a:tcPr>
                </a:tc>
                <a:extLst>
                  <a:ext uri="{0D108BD9-81ED-4DB2-BD59-A6C34878D82A}">
                    <a16:rowId xmlns:a16="http://schemas.microsoft.com/office/drawing/2014/main" val="10002"/>
                  </a:ext>
                </a:extLst>
              </a:tr>
              <a:tr h="720878">
                <a:tc>
                  <a:txBody>
                    <a:bodyPr/>
                    <a:lstStyle/>
                    <a:p>
                      <a:pPr>
                        <a:lnSpc>
                          <a:spcPct val="100000"/>
                        </a:lnSpc>
                      </a:pPr>
                      <a:r>
                        <a:rPr lang="uk-UA" sz="1000" noProof="0" dirty="0">
                          <a:solidFill>
                            <a:schemeClr val="tx1"/>
                          </a:solidFill>
                          <a:latin typeface="Cambria" panose="02040503050406030204" pitchFamily="18" charset="0"/>
                          <a:ea typeface="Cambria" panose="02040503050406030204" pitchFamily="18" charset="0"/>
                          <a:cs typeface="Times New Roman" pitchFamily="18" charset="0"/>
                        </a:rPr>
                        <a:t>5</a:t>
                      </a:r>
                    </a:p>
                  </a:txBody>
                  <a:tcPr>
                    <a:solidFill>
                      <a:schemeClr val="accent6">
                        <a:lumMod val="40000"/>
                        <a:lumOff val="60000"/>
                      </a:schemeClr>
                    </a:solidFill>
                  </a:tcPr>
                </a:tc>
                <a:tc>
                  <a:txBody>
                    <a:bodyPr/>
                    <a:lstStyle/>
                    <a:p>
                      <a:pPr marL="0" algn="ctr" defTabSz="457200" rtl="0" eaLnBrk="1" latinLnBrk="0" hangingPunct="1">
                        <a:lnSpc>
                          <a:spcPct val="100000"/>
                        </a:lnSpc>
                      </a:pPr>
                      <a:r>
                        <a:rPr lang="en-US" sz="1200" dirty="0" err="1" smtClean="0"/>
                        <a:t>Promyslov</a:t>
                      </a:r>
                      <a:r>
                        <a:rPr lang="en-US" sz="1200" dirty="0" smtClean="0"/>
                        <a:t> </a:t>
                      </a:r>
                      <a:r>
                        <a:rPr lang="en-US" sz="1200" kern="1200" dirty="0" smtClean="0">
                          <a:solidFill>
                            <a:schemeClr val="dk1"/>
                          </a:solidFill>
                          <a:latin typeface="+mn-lt"/>
                          <a:ea typeface="+mn-ea"/>
                          <a:cs typeface="+mn-cs"/>
                        </a:rPr>
                        <a:t>Street</a:t>
                      </a:r>
                      <a:r>
                        <a:rPr lang="uk-UA" sz="1200" kern="1200" noProof="0" dirty="0" smtClean="0">
                          <a:solidFill>
                            <a:schemeClr val="dk1"/>
                          </a:solidFill>
                          <a:latin typeface="+mn-lt"/>
                          <a:ea typeface="+mn-ea"/>
                          <a:cs typeface="+mn-cs"/>
                        </a:rPr>
                        <a:t>, </a:t>
                      </a:r>
                      <a:r>
                        <a:rPr lang="uk-UA" sz="1200" kern="1200" noProof="0" dirty="0">
                          <a:solidFill>
                            <a:schemeClr val="dk1"/>
                          </a:solidFill>
                          <a:latin typeface="+mn-lt"/>
                          <a:ea typeface="+mn-ea"/>
                          <a:cs typeface="+mn-cs"/>
                        </a:rPr>
                        <a:t>5</a:t>
                      </a:r>
                    </a:p>
                  </a:txBody>
                  <a:tcPr>
                    <a:solidFill>
                      <a:schemeClr val="accent6">
                        <a:lumMod val="40000"/>
                        <a:lumOff val="60000"/>
                      </a:schemeClr>
                    </a:solidFill>
                  </a:tcPr>
                </a:tc>
                <a:tc>
                  <a:txBody>
                    <a:bodyPr/>
                    <a:lstStyle/>
                    <a:p>
                      <a:pPr algn="ctr">
                        <a:lnSpc>
                          <a:spcPct val="100000"/>
                        </a:lnSpc>
                      </a:pPr>
                      <a:r>
                        <a:rPr lang="en-US" sz="1200" dirty="0" smtClean="0"/>
                        <a:t>industrial</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accent6">
                        <a:lumMod val="40000"/>
                        <a:lumOff val="60000"/>
                      </a:schemeClr>
                    </a:solidFill>
                  </a:tcPr>
                </a:tc>
                <a:tc>
                  <a:txBody>
                    <a:bodyPr/>
                    <a:lstStyle/>
                    <a:p>
                      <a:pPr algn="ctr">
                        <a:lnSpc>
                          <a:spcPct val="100000"/>
                        </a:lnSpc>
                      </a:pPr>
                      <a:r>
                        <a:rPr lang="en-US" sz="1200" dirty="0" err="1" smtClean="0"/>
                        <a:t>Zhovtovodsk</a:t>
                      </a:r>
                      <a:r>
                        <a:rPr lang="en-US" sz="1200" dirty="0" smtClean="0"/>
                        <a:t> City Council Land for industrial purpose, transport, communications, energy</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accent6">
                        <a:lumMod val="40000"/>
                        <a:lumOff val="60000"/>
                      </a:schemeClr>
                    </a:solidFill>
                  </a:tcPr>
                </a:tc>
                <a:tc>
                  <a:txBody>
                    <a:bodyPr/>
                    <a:lstStyle/>
                    <a:p>
                      <a:pPr>
                        <a:lnSpc>
                          <a:spcPct val="100000"/>
                        </a:lnSpc>
                      </a:pPr>
                      <a:r>
                        <a:rPr lang="en-US" sz="1200" dirty="0" smtClean="0"/>
                        <a:t>The right to lease</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accent6">
                        <a:lumMod val="40000"/>
                        <a:lumOff val="60000"/>
                      </a:schemeClr>
                    </a:solidFill>
                  </a:tcPr>
                </a:tc>
                <a:tc>
                  <a:txBody>
                    <a:bodyPr/>
                    <a:lstStyle/>
                    <a:p>
                      <a:pPr>
                        <a:lnSpc>
                          <a:spcPct val="100000"/>
                        </a:lnSpc>
                      </a:pPr>
                      <a:r>
                        <a:rPr lang="uk-UA" sz="1200" noProof="0" dirty="0">
                          <a:solidFill>
                            <a:schemeClr val="tx1"/>
                          </a:solidFill>
                          <a:latin typeface="Cambria" panose="02040503050406030204" pitchFamily="18" charset="0"/>
                          <a:ea typeface="Cambria" panose="02040503050406030204" pitchFamily="18" charset="0"/>
                        </a:rPr>
                        <a:t>16,0</a:t>
                      </a:r>
                    </a:p>
                  </a:txBody>
                  <a:tcPr>
                    <a:solidFill>
                      <a:schemeClr val="accent6">
                        <a:lumMod val="40000"/>
                        <a:lumOff val="60000"/>
                      </a:schemeClr>
                    </a:solidFill>
                  </a:tcPr>
                </a:tc>
                <a:extLst>
                  <a:ext uri="{0D108BD9-81ED-4DB2-BD59-A6C34878D82A}">
                    <a16:rowId xmlns:a16="http://schemas.microsoft.com/office/drawing/2014/main" val="10005"/>
                  </a:ext>
                </a:extLst>
              </a:tr>
              <a:tr h="656780">
                <a:tc>
                  <a:txBody>
                    <a:bodyPr/>
                    <a:lstStyle/>
                    <a:p>
                      <a:pPr>
                        <a:lnSpc>
                          <a:spcPct val="100000"/>
                        </a:lnSpc>
                      </a:pPr>
                      <a:r>
                        <a:rPr lang="uk-UA" sz="1000" noProof="0" dirty="0">
                          <a:solidFill>
                            <a:schemeClr val="tx1"/>
                          </a:solidFill>
                          <a:latin typeface="Cambria" panose="02040503050406030204" pitchFamily="18" charset="0"/>
                          <a:ea typeface="Cambria" panose="02040503050406030204" pitchFamily="18" charset="0"/>
                          <a:cs typeface="Times New Roman" pitchFamily="18" charset="0"/>
                        </a:rPr>
                        <a:t>6</a:t>
                      </a:r>
                    </a:p>
                  </a:txBody>
                  <a:tcPr>
                    <a:solidFill>
                      <a:schemeClr val="tx2">
                        <a:lumMod val="40000"/>
                        <a:lumOff val="60000"/>
                      </a:schemeClr>
                    </a:solidFill>
                  </a:tcPr>
                </a:tc>
                <a:tc>
                  <a:txBody>
                    <a:bodyPr/>
                    <a:lstStyle/>
                    <a:p>
                      <a:pPr algn="ctr">
                        <a:lnSpc>
                          <a:spcPct val="100000"/>
                        </a:lnSpc>
                      </a:pPr>
                      <a:r>
                        <a:rPr lang="en-US" sz="1200" dirty="0" err="1" smtClean="0"/>
                        <a:t>Hrushevsky</a:t>
                      </a:r>
                      <a:r>
                        <a:rPr lang="en-US" sz="1200" dirty="0" smtClean="0"/>
                        <a:t> Street</a:t>
                      </a:r>
                      <a:r>
                        <a:rPr lang="uk-UA" sz="1200" dirty="0" smtClean="0"/>
                        <a:t>,</a:t>
                      </a:r>
                      <a:r>
                        <a:rPr lang="uk-UA" sz="1200" baseline="0" dirty="0" smtClean="0"/>
                        <a:t> 6</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algn="ctr">
                        <a:lnSpc>
                          <a:spcPct val="100000"/>
                        </a:lnSpc>
                      </a:pPr>
                      <a:r>
                        <a:rPr lang="en-US" sz="1200" dirty="0" smtClean="0"/>
                        <a:t>housing</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smtClean="0"/>
                        <a:t>Zhovtovodsk</a:t>
                      </a:r>
                      <a:r>
                        <a:rPr lang="en-US" sz="1200" dirty="0" smtClean="0"/>
                        <a:t> City Council Land for residential and public development</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right to lease</a:t>
                      </a:r>
                      <a:endParaRPr lang="uk-UA" sz="1200" noProof="0" dirty="0">
                        <a:solidFill>
                          <a:schemeClr val="tx1"/>
                        </a:solidFill>
                        <a:latin typeface="Cambria" panose="02040503050406030204" pitchFamily="18" charset="0"/>
                        <a:ea typeface="Cambria" panose="02040503050406030204" pitchFamily="18" charset="0"/>
                      </a:endParaRPr>
                    </a:p>
                  </a:txBody>
                  <a:tcPr>
                    <a:solidFill>
                      <a:schemeClr val="tx2">
                        <a:lumMod val="40000"/>
                        <a:lumOff val="60000"/>
                      </a:schemeClr>
                    </a:solidFill>
                  </a:tcPr>
                </a:tc>
                <a:tc>
                  <a:txBody>
                    <a:bodyPr/>
                    <a:lstStyle/>
                    <a:p>
                      <a:pPr>
                        <a:lnSpc>
                          <a:spcPct val="100000"/>
                        </a:lnSpc>
                      </a:pPr>
                      <a:r>
                        <a:rPr lang="uk-UA" sz="1200" noProof="0" dirty="0">
                          <a:solidFill>
                            <a:schemeClr val="tx1"/>
                          </a:solidFill>
                          <a:latin typeface="Cambria" panose="02040503050406030204" pitchFamily="18" charset="0"/>
                          <a:ea typeface="Cambria" panose="02040503050406030204" pitchFamily="18" charset="0"/>
                        </a:rPr>
                        <a:t>2,0</a:t>
                      </a:r>
                    </a:p>
                  </a:txBody>
                  <a:tcPr>
                    <a:solidFill>
                      <a:schemeClr val="tx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00326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19671" y="836711"/>
            <a:ext cx="7128791" cy="461665"/>
          </a:xfrm>
          <a:prstGeom prst="rect">
            <a:avLst/>
          </a:prstGeom>
        </p:spPr>
        <p:txBody>
          <a:bodyPr wrap="square">
            <a:spAutoFit/>
          </a:bodyPr>
          <a:lstStyle/>
          <a:p>
            <a:pPr marL="285750" lvl="0" indent="-285750">
              <a:buFont typeface="Wingdings" panose="05000000000000000000" pitchFamily="2" charset="2"/>
              <a:buChar char="q"/>
            </a:pPr>
            <a:r>
              <a:rPr lang="ru-RU" altLang="en-US" sz="2400" b="1" dirty="0" err="1">
                <a:solidFill>
                  <a:srgbClr val="202124"/>
                </a:solidFill>
                <a:latin typeface="inherit"/>
                <a:ea typeface="Times New Roman" panose="02020603050405020304" pitchFamily="18" charset="0"/>
                <a:cs typeface="Courier New" panose="02070309020205020404" pitchFamily="49" charset="0"/>
              </a:rPr>
              <a:t>Land</a:t>
            </a:r>
            <a:r>
              <a:rPr lang="ru-RU" altLang="en-US" sz="2400" b="1" dirty="0">
                <a:solidFill>
                  <a:srgbClr val="202124"/>
                </a:solidFill>
                <a:latin typeface="inherit"/>
                <a:ea typeface="Times New Roman" panose="02020603050405020304" pitchFamily="18" charset="0"/>
                <a:cs typeface="Courier New" panose="02070309020205020404" pitchFamily="49" charset="0"/>
              </a:rPr>
              <a:t> </a:t>
            </a:r>
            <a:r>
              <a:rPr lang="ru-RU" altLang="en-US" sz="2400" b="1" dirty="0" err="1">
                <a:solidFill>
                  <a:srgbClr val="202124"/>
                </a:solidFill>
                <a:latin typeface="inherit"/>
                <a:ea typeface="Times New Roman" panose="02020603050405020304" pitchFamily="18" charset="0"/>
                <a:cs typeface="Courier New" panose="02070309020205020404" pitchFamily="49" charset="0"/>
              </a:rPr>
              <a:t>plots</a:t>
            </a:r>
            <a:r>
              <a:rPr lang="ru-RU" altLang="en-US" sz="2400" b="1" dirty="0">
                <a:solidFill>
                  <a:srgbClr val="202124"/>
                </a:solidFill>
                <a:latin typeface="inherit"/>
                <a:ea typeface="Times New Roman" panose="02020603050405020304" pitchFamily="18" charset="0"/>
                <a:cs typeface="Courier New" panose="02070309020205020404" pitchFamily="49" charset="0"/>
              </a:rPr>
              <a:t> </a:t>
            </a:r>
            <a:r>
              <a:rPr lang="ru-RU" altLang="en-US" sz="2400" b="1" dirty="0" err="1">
                <a:solidFill>
                  <a:srgbClr val="202124"/>
                </a:solidFill>
                <a:latin typeface="inherit"/>
                <a:ea typeface="Times New Roman" panose="02020603050405020304" pitchFamily="18" charset="0"/>
                <a:cs typeface="Courier New" panose="02070309020205020404" pitchFamily="49" charset="0"/>
              </a:rPr>
              <a:t>of</a:t>
            </a:r>
            <a:r>
              <a:rPr lang="ru-RU" altLang="en-US" sz="2400" b="1" dirty="0">
                <a:solidFill>
                  <a:srgbClr val="202124"/>
                </a:solidFill>
                <a:latin typeface="inherit"/>
                <a:ea typeface="Times New Roman" panose="02020603050405020304" pitchFamily="18" charset="0"/>
                <a:cs typeface="Courier New" panose="02070309020205020404" pitchFamily="49" charset="0"/>
              </a:rPr>
              <a:t> </a:t>
            </a:r>
            <a:r>
              <a:rPr lang="ru-RU" altLang="en-US" sz="2400" b="1" dirty="0" err="1">
                <a:solidFill>
                  <a:srgbClr val="202124"/>
                </a:solidFill>
                <a:latin typeface="inherit"/>
                <a:ea typeface="Times New Roman" panose="02020603050405020304" pitchFamily="18" charset="0"/>
                <a:cs typeface="Courier New" panose="02070309020205020404" pitchFamily="49" charset="0"/>
              </a:rPr>
              <a:t>communal</a:t>
            </a:r>
            <a:r>
              <a:rPr lang="ru-RU" altLang="en-US" sz="2400" b="1" dirty="0">
                <a:solidFill>
                  <a:srgbClr val="202124"/>
                </a:solidFill>
                <a:latin typeface="inherit"/>
                <a:ea typeface="Times New Roman" panose="02020603050405020304" pitchFamily="18" charset="0"/>
                <a:cs typeface="Courier New" panose="02070309020205020404" pitchFamily="49" charset="0"/>
              </a:rPr>
              <a:t> </a:t>
            </a:r>
            <a:r>
              <a:rPr lang="ru-RU" altLang="en-US" sz="2400" b="1" dirty="0" err="1">
                <a:solidFill>
                  <a:srgbClr val="202124"/>
                </a:solidFill>
                <a:latin typeface="inherit"/>
                <a:ea typeface="Times New Roman" panose="02020603050405020304" pitchFamily="18" charset="0"/>
                <a:cs typeface="Courier New" panose="02070309020205020404" pitchFamily="49" charset="0"/>
              </a:rPr>
              <a:t>enterprises</a:t>
            </a:r>
            <a:r>
              <a:rPr lang="en-US" altLang="en-US" sz="700" dirty="0"/>
              <a:t> </a:t>
            </a:r>
            <a:r>
              <a:rPr lang="uk-UA" b="1" dirty="0" smtClean="0"/>
              <a:t>:</a:t>
            </a:r>
            <a:endParaRPr lang="ru-RU" b="1" dirty="0"/>
          </a:p>
        </p:txBody>
      </p:sp>
      <p:graphicFrame>
        <p:nvGraphicFramePr>
          <p:cNvPr id="2" name="Таблица 1"/>
          <p:cNvGraphicFramePr>
            <a:graphicFrameLocks noGrp="1"/>
          </p:cNvGraphicFramePr>
          <p:nvPr>
            <p:extLst>
              <p:ext uri="{D42A27DB-BD31-4B8C-83A1-F6EECF244321}">
                <p14:modId xmlns:p14="http://schemas.microsoft.com/office/powerpoint/2010/main" val="29267371"/>
              </p:ext>
            </p:extLst>
          </p:nvPr>
        </p:nvGraphicFramePr>
        <p:xfrm>
          <a:off x="1043607" y="1772816"/>
          <a:ext cx="7704855" cy="4703061"/>
        </p:xfrm>
        <a:graphic>
          <a:graphicData uri="http://schemas.openxmlformats.org/drawingml/2006/table">
            <a:tbl>
              <a:tblPr firstRow="1" bandRow="1">
                <a:tableStyleId>{5C22544A-7EE6-4342-B048-85BDC9FD1C3A}</a:tableStyleId>
              </a:tblPr>
              <a:tblGrid>
                <a:gridCol w="395120">
                  <a:extLst>
                    <a:ext uri="{9D8B030D-6E8A-4147-A177-3AD203B41FA5}">
                      <a16:colId xmlns:a16="http://schemas.microsoft.com/office/drawing/2014/main" val="20000"/>
                    </a:ext>
                  </a:extLst>
                </a:gridCol>
                <a:gridCol w="1796170">
                  <a:extLst>
                    <a:ext uri="{9D8B030D-6E8A-4147-A177-3AD203B41FA5}">
                      <a16:colId xmlns:a16="http://schemas.microsoft.com/office/drawing/2014/main" val="20001"/>
                    </a:ext>
                  </a:extLst>
                </a:gridCol>
                <a:gridCol w="1555109">
                  <a:extLst>
                    <a:ext uri="{9D8B030D-6E8A-4147-A177-3AD203B41FA5}">
                      <a16:colId xmlns:a16="http://schemas.microsoft.com/office/drawing/2014/main" val="20002"/>
                    </a:ext>
                  </a:extLst>
                </a:gridCol>
                <a:gridCol w="1908541">
                  <a:extLst>
                    <a:ext uri="{9D8B030D-6E8A-4147-A177-3AD203B41FA5}">
                      <a16:colId xmlns:a16="http://schemas.microsoft.com/office/drawing/2014/main" val="20003"/>
                    </a:ext>
                  </a:extLst>
                </a:gridCol>
                <a:gridCol w="1343048">
                  <a:extLst>
                    <a:ext uri="{9D8B030D-6E8A-4147-A177-3AD203B41FA5}">
                      <a16:colId xmlns:a16="http://schemas.microsoft.com/office/drawing/2014/main" val="20004"/>
                    </a:ext>
                  </a:extLst>
                </a:gridCol>
                <a:gridCol w="706867">
                  <a:extLst>
                    <a:ext uri="{9D8B030D-6E8A-4147-A177-3AD203B41FA5}">
                      <a16:colId xmlns:a16="http://schemas.microsoft.com/office/drawing/2014/main" val="20005"/>
                    </a:ext>
                  </a:extLst>
                </a:gridCol>
              </a:tblGrid>
              <a:tr h="1044259">
                <a:tc>
                  <a:txBody>
                    <a:bodyPr/>
                    <a:lstStyle/>
                    <a:p>
                      <a:pPr marL="0" algn="ctr" defTabSz="457200" rtl="0" eaLnBrk="1" latinLnBrk="0" hangingPunct="1"/>
                      <a:endParaRPr lang="uk-UA" sz="1100" b="1" kern="1200" noProof="0" dirty="0" smtClean="0">
                        <a:solidFill>
                          <a:schemeClr val="tx1"/>
                        </a:solidFill>
                        <a:latin typeface="Cambria" panose="02040503050406030204" pitchFamily="18" charset="0"/>
                        <a:ea typeface="Cambria" panose="02040503050406030204" pitchFamily="18" charset="0"/>
                        <a:cs typeface="+mn-cs"/>
                      </a:endParaRPr>
                    </a:p>
                    <a:p>
                      <a:pPr marL="0" algn="ctr" defTabSz="457200" rtl="0" eaLnBrk="1" latinLnBrk="0" hangingPunct="1"/>
                      <a:r>
                        <a:rPr lang="uk-UA" sz="1100" b="1" kern="1200" noProof="0" dirty="0" smtClean="0">
                          <a:solidFill>
                            <a:schemeClr val="tx1"/>
                          </a:solidFill>
                          <a:latin typeface="Cambria" panose="02040503050406030204" pitchFamily="18" charset="0"/>
                          <a:ea typeface="Cambria" panose="02040503050406030204" pitchFamily="18" charset="0"/>
                          <a:cs typeface="+mn-cs"/>
                        </a:rPr>
                        <a:t>№</a:t>
                      </a:r>
                      <a:endParaRPr lang="uk-UA" sz="1100" b="1" kern="1200" noProof="0" dirty="0">
                        <a:solidFill>
                          <a:schemeClr val="tx1"/>
                        </a:solidFill>
                        <a:latin typeface="Cambria" panose="02040503050406030204" pitchFamily="18" charset="0"/>
                        <a:ea typeface="Cambria" panose="02040503050406030204" pitchFamily="18" charset="0"/>
                        <a:cs typeface="+mn-cs"/>
                      </a:endParaRPr>
                    </a:p>
                  </a:txBody>
                  <a:tcPr>
                    <a:solidFill>
                      <a:schemeClr val="accent1">
                        <a:lumMod val="40000"/>
                        <a:lumOff val="60000"/>
                      </a:schemeClr>
                    </a:solidFill>
                  </a:tcPr>
                </a:tc>
                <a:tc>
                  <a:txBody>
                    <a:bodyPr/>
                    <a:lstStyle/>
                    <a:p>
                      <a:pPr algn="ctr">
                        <a:spcAft>
                          <a:spcPts val="0"/>
                        </a:spcAft>
                      </a:pPr>
                      <a:endParaRPr lang="ru-RU" sz="1400" b="1" dirty="0"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ru-RU" sz="1400" b="1" dirty="0" err="1"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Location</a:t>
                      </a:r>
                      <a:r>
                        <a:rPr lang="ru-RU" sz="1400" b="1" dirty="0"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Cadastral</a:t>
                      </a:r>
                      <a:r>
                        <a:rPr lang="ru-RU" sz="1400" b="1"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number</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ru-RU" sz="1400" b="1" dirty="0">
                          <a:effectLst/>
                          <a:latin typeface="Cambria" panose="02040503050406030204" pitchFamily="18" charset="0"/>
                          <a:ea typeface="Cambria" panose="02040503050406030204" pitchFamily="18" charset="0"/>
                          <a:cs typeface="Times New Roman" panose="02020603050405020304" pitchFamily="18" charset="0"/>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uk-UA" sz="1400" b="1" dirty="0">
                          <a:effectLst/>
                          <a:latin typeface="Cambria" panose="02040503050406030204" pitchFamily="18" charset="0"/>
                          <a:ea typeface="Cambria" panose="02040503050406030204" pitchFamily="18" charset="0"/>
                          <a:cs typeface="Times New Roman" panose="02020603050405020304" pitchFamily="18" charset="0"/>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endParaRPr lang="ru-RU" sz="1400" b="1" dirty="0"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ru-RU" sz="1400" b="1" dirty="0" err="1"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Target</a:t>
                      </a:r>
                      <a:r>
                        <a:rPr lang="ru-RU" sz="1400" b="1" dirty="0"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destination</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uk-UA" sz="1400" b="1" dirty="0">
                          <a:effectLst/>
                          <a:latin typeface="Cambria" panose="02040503050406030204" pitchFamily="18" charset="0"/>
                          <a:ea typeface="Cambria" panose="02040503050406030204" pitchFamily="18" charset="0"/>
                          <a:cs typeface="Times New Roman" panose="02020603050405020304" pitchFamily="18" charset="0"/>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endParaRPr lang="ru-RU" sz="1400" b="1" dirty="0"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ru-RU" sz="1400" b="1" dirty="0" err="1"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Owner</a:t>
                      </a:r>
                      <a:r>
                        <a:rPr lang="ru-RU" sz="1400" b="1"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ru-RU" sz="1400" b="1"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Plot</a:t>
                      </a:r>
                      <a:r>
                        <a:rPr lang="ru-RU" sz="1400" b="1"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type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uk-UA" sz="1400" b="1" dirty="0">
                          <a:effectLst/>
                          <a:latin typeface="Cambria" panose="02040503050406030204" pitchFamily="18" charset="0"/>
                          <a:ea typeface="Cambria" panose="02040503050406030204" pitchFamily="18" charset="0"/>
                          <a:cs typeface="Times New Roman" panose="02020603050405020304" pitchFamily="18" charset="0"/>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endParaRPr lang="ru-RU" sz="1400" b="1" dirty="0"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ru-RU" sz="1400" b="1" dirty="0" err="1"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Cooperation</a:t>
                      </a:r>
                      <a:r>
                        <a:rPr lang="ru-RU" sz="1400" b="1" dirty="0"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mechanism</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uk-UA" sz="1400" b="1" dirty="0">
                          <a:effectLst/>
                          <a:latin typeface="Cambria" panose="02040503050406030204" pitchFamily="18" charset="0"/>
                          <a:ea typeface="Cambria" panose="02040503050406030204" pitchFamily="18" charset="0"/>
                          <a:cs typeface="Times New Roman" panose="02020603050405020304" pitchFamily="18" charset="0"/>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endParaRPr lang="ru-RU" sz="1400" b="1" dirty="0"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ru-RU" sz="1400" b="1" dirty="0" err="1" smtClean="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Area</a:t>
                      </a:r>
                      <a:r>
                        <a:rPr lang="ru-RU" sz="1400" b="1"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ha</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0"/>
                        </a:spcAft>
                      </a:pPr>
                      <a:r>
                        <a:rPr lang="uk-UA" sz="1400" b="1" dirty="0">
                          <a:effectLst/>
                          <a:latin typeface="Cambria" panose="02040503050406030204" pitchFamily="18" charset="0"/>
                          <a:ea typeface="Cambria" panose="02040503050406030204" pitchFamily="18" charset="0"/>
                          <a:cs typeface="Times New Roman" panose="02020603050405020304" pitchFamily="18" charset="0"/>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r h="3636261">
                <a:tc>
                  <a:txBody>
                    <a:bodyPr/>
                    <a:lstStyle/>
                    <a:p>
                      <a:pPr>
                        <a:spcAft>
                          <a:spcPts val="0"/>
                        </a:spcAft>
                      </a:pPr>
                      <a:endParaRPr lang="uk-UA" sz="15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uk-UA" sz="1500" dirty="0" smtClean="0">
                          <a:effectLst/>
                          <a:latin typeface="Calibri" panose="020F0502020204030204" pitchFamily="34" charset="0"/>
                          <a:ea typeface="Calibri" panose="020F0502020204030204" pitchFamily="34" charset="0"/>
                          <a:cs typeface="Times New Roman" panose="02020603050405020304" pitchFamily="18" charset="0"/>
                        </a:rPr>
                        <a:t>1</a:t>
                      </a:r>
                      <a:r>
                        <a:rPr lang="uk-UA" sz="1500" dirty="0">
                          <a:effectLst/>
                          <a:latin typeface="Calibri" panose="020F0502020204030204" pitchFamily="34" charset="0"/>
                          <a:ea typeface="Calibri" panose="020F0502020204030204" pitchFamily="34"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endParaRPr lang="ru-RU" sz="1500" u="none" kern="1200" dirty="0" smtClean="0">
                        <a:solidFill>
                          <a:schemeClr val="dk1"/>
                        </a:solidFill>
                        <a:latin typeface="+mn-lt"/>
                        <a:ea typeface="+mn-ea"/>
                        <a:cs typeface="+mn-cs"/>
                      </a:endParaRPr>
                    </a:p>
                    <a:p>
                      <a:pPr>
                        <a:spcAft>
                          <a:spcPts val="0"/>
                        </a:spcAft>
                      </a:pPr>
                      <a:r>
                        <a:rPr lang="ru-RU" sz="1500" u="none" kern="1200" dirty="0" err="1" smtClean="0">
                          <a:solidFill>
                            <a:schemeClr val="dk1"/>
                          </a:solidFill>
                          <a:latin typeface="+mn-lt"/>
                          <a:ea typeface="+mn-ea"/>
                          <a:cs typeface="+mn-cs"/>
                        </a:rPr>
                        <a:t>he</a:t>
                      </a:r>
                      <a:r>
                        <a:rPr lang="ru-RU" sz="1500" u="none" kern="1200" dirty="0" smtClean="0">
                          <a:solidFill>
                            <a:schemeClr val="dk1"/>
                          </a:solidFill>
                          <a:latin typeface="+mn-lt"/>
                          <a:ea typeface="+mn-ea"/>
                          <a:cs typeface="+mn-cs"/>
                        </a:rPr>
                        <a:t> </a:t>
                      </a:r>
                      <a:r>
                        <a:rPr lang="ru-RU" sz="1500" u="none" kern="1200" dirty="0" err="1">
                          <a:solidFill>
                            <a:schemeClr val="dk1"/>
                          </a:solidFill>
                          <a:latin typeface="+mn-lt"/>
                          <a:ea typeface="+mn-ea"/>
                          <a:cs typeface="+mn-cs"/>
                        </a:rPr>
                        <a:t>city</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of</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Zhovti</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Vody</a:t>
                      </a:r>
                      <a:r>
                        <a:rPr lang="ru-RU" sz="1500" u="none" kern="1200" dirty="0">
                          <a:solidFill>
                            <a:schemeClr val="dk1"/>
                          </a:solidFill>
                          <a:latin typeface="+mn-lt"/>
                          <a:ea typeface="+mn-ea"/>
                          <a:cs typeface="+mn-cs"/>
                        </a:rPr>
                        <a:t> (500 </a:t>
                      </a:r>
                      <a:r>
                        <a:rPr lang="ru-RU" sz="1500" u="none" kern="1200" dirty="0" err="1">
                          <a:solidFill>
                            <a:schemeClr val="dk1"/>
                          </a:solidFill>
                          <a:latin typeface="+mn-lt"/>
                          <a:ea typeface="+mn-ea"/>
                          <a:cs typeface="+mn-cs"/>
                        </a:rPr>
                        <a:t>meters</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west</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of</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the</a:t>
                      </a:r>
                      <a:r>
                        <a:rPr lang="ru-RU" sz="1500" u="none" kern="1200" dirty="0">
                          <a:solidFill>
                            <a:schemeClr val="dk1"/>
                          </a:solidFill>
                          <a:latin typeface="+mn-lt"/>
                          <a:ea typeface="+mn-ea"/>
                          <a:cs typeface="+mn-cs"/>
                        </a:rPr>
                        <a:t> </a:t>
                      </a:r>
                      <a:r>
                        <a:rPr lang="en-US" sz="1500" u="none" kern="1200" noProof="0" dirty="0" smtClean="0">
                          <a:solidFill>
                            <a:schemeClr val="dk1"/>
                          </a:solidFill>
                          <a:latin typeface="+mn-lt"/>
                          <a:ea typeface="+mn-ea"/>
                          <a:cs typeface="+mn-cs"/>
                        </a:rPr>
                        <a:t>north-western outskirts of the city of </a:t>
                      </a:r>
                      <a:r>
                        <a:rPr lang="ru-RU" sz="1500" u="none" kern="1200" dirty="0" err="1" smtClean="0">
                          <a:solidFill>
                            <a:schemeClr val="dk1"/>
                          </a:solidFill>
                          <a:latin typeface="+mn-lt"/>
                          <a:ea typeface="+mn-ea"/>
                          <a:cs typeface="+mn-cs"/>
                        </a:rPr>
                        <a:t>Zhovti</a:t>
                      </a:r>
                      <a:r>
                        <a:rPr lang="ru-RU" sz="1500" u="none" kern="1200" dirty="0" smtClean="0">
                          <a:solidFill>
                            <a:schemeClr val="dk1"/>
                          </a:solidFill>
                          <a:latin typeface="+mn-lt"/>
                          <a:ea typeface="+mn-ea"/>
                          <a:cs typeface="+mn-cs"/>
                        </a:rPr>
                        <a:t> </a:t>
                      </a:r>
                      <a:r>
                        <a:rPr lang="ru-RU" sz="1500" u="none" kern="1200" dirty="0" err="1">
                          <a:solidFill>
                            <a:schemeClr val="dk1"/>
                          </a:solidFill>
                          <a:latin typeface="+mn-lt"/>
                          <a:ea typeface="+mn-ea"/>
                          <a:cs typeface="+mn-cs"/>
                        </a:rPr>
                        <a:t>Vody</a:t>
                      </a:r>
                      <a:r>
                        <a:rPr lang="ru-RU" sz="1500" u="none" kern="1200" dirty="0">
                          <a:solidFill>
                            <a:schemeClr val="dk1"/>
                          </a:solidFill>
                          <a:latin typeface="+mn-lt"/>
                          <a:ea typeface="+mn-ea"/>
                          <a:cs typeface="+mn-cs"/>
                        </a:rPr>
                        <a:t>)</a:t>
                      </a:r>
                      <a:endParaRPr lang="en-US" sz="1500" u="none" kern="1200" dirty="0">
                        <a:solidFill>
                          <a:schemeClr val="dk1"/>
                        </a:solidFill>
                        <a:latin typeface="+mn-lt"/>
                        <a:ea typeface="+mn-ea"/>
                        <a:cs typeface="+mn-cs"/>
                      </a:endParaRPr>
                    </a:p>
                    <a:p>
                      <a:pPr>
                        <a:spcAft>
                          <a:spcPts val="0"/>
                        </a:spcAft>
                      </a:pPr>
                      <a:r>
                        <a:rPr lang="ru-RU" sz="1500" u="none" kern="1200" dirty="0" err="1">
                          <a:solidFill>
                            <a:schemeClr val="dk1"/>
                          </a:solidFill>
                          <a:latin typeface="+mn-lt"/>
                          <a:ea typeface="+mn-ea"/>
                          <a:cs typeface="+mn-cs"/>
                        </a:rPr>
                        <a:t>The</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distance</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from</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the</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Zelena</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River</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is</a:t>
                      </a:r>
                      <a:r>
                        <a:rPr lang="ru-RU" sz="1500" u="none" kern="1200" dirty="0">
                          <a:solidFill>
                            <a:schemeClr val="dk1"/>
                          </a:solidFill>
                          <a:latin typeface="+mn-lt"/>
                          <a:ea typeface="+mn-ea"/>
                          <a:cs typeface="+mn-cs"/>
                        </a:rPr>
                        <a:t> 5 </a:t>
                      </a:r>
                      <a:r>
                        <a:rPr lang="ru-RU" sz="1500" u="none" kern="1200" dirty="0" err="1">
                          <a:solidFill>
                            <a:schemeClr val="dk1"/>
                          </a:solidFill>
                          <a:latin typeface="+mn-lt"/>
                          <a:ea typeface="+mn-ea"/>
                          <a:cs typeface="+mn-cs"/>
                        </a:rPr>
                        <a:t>km</a:t>
                      </a:r>
                      <a:endParaRPr lang="en-US" sz="1500" u="none" kern="1200" dirty="0">
                        <a:solidFill>
                          <a:schemeClr val="dk1"/>
                        </a:solidFill>
                        <a:latin typeface="+mn-lt"/>
                        <a:ea typeface="+mn-ea"/>
                        <a:cs typeface="+mn-cs"/>
                      </a:endParaRPr>
                    </a:p>
                    <a:p>
                      <a:pPr>
                        <a:spcAft>
                          <a:spcPts val="0"/>
                        </a:spcAft>
                      </a:pPr>
                      <a:r>
                        <a:rPr lang="ru-RU" sz="1500" u="none" kern="1200" dirty="0" err="1">
                          <a:solidFill>
                            <a:schemeClr val="dk1"/>
                          </a:solidFill>
                          <a:latin typeface="+mn-lt"/>
                          <a:ea typeface="+mn-ea"/>
                          <a:cs typeface="+mn-cs"/>
                        </a:rPr>
                        <a:t>The</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distance</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from</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the</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Ingulets</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river</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is</a:t>
                      </a:r>
                      <a:r>
                        <a:rPr lang="ru-RU" sz="1500" u="none" kern="1200" dirty="0">
                          <a:solidFill>
                            <a:schemeClr val="dk1"/>
                          </a:solidFill>
                          <a:latin typeface="+mn-lt"/>
                          <a:ea typeface="+mn-ea"/>
                          <a:cs typeface="+mn-cs"/>
                        </a:rPr>
                        <a:t> 21 </a:t>
                      </a:r>
                      <a:r>
                        <a:rPr lang="ru-RU" sz="1500" u="none" kern="1200" dirty="0" err="1">
                          <a:solidFill>
                            <a:schemeClr val="dk1"/>
                          </a:solidFill>
                          <a:latin typeface="+mn-lt"/>
                          <a:ea typeface="+mn-ea"/>
                          <a:cs typeface="+mn-cs"/>
                        </a:rPr>
                        <a:t>km</a:t>
                      </a:r>
                      <a:endParaRPr lang="en-US" sz="1500" u="none" kern="1200" dirty="0">
                        <a:solidFill>
                          <a:schemeClr val="dk1"/>
                        </a:solidFill>
                        <a:latin typeface="+mn-lt"/>
                        <a:ea typeface="+mn-ea"/>
                        <a:cs typeface="+mn-cs"/>
                      </a:endParaRPr>
                    </a:p>
                    <a:p>
                      <a:pPr>
                        <a:spcAft>
                          <a:spcPts val="0"/>
                        </a:spcAft>
                      </a:pPr>
                      <a:r>
                        <a:rPr lang="en-US" sz="1500" u="none" kern="1200" dirty="0">
                          <a:solidFill>
                            <a:schemeClr val="dk1"/>
                          </a:solidFill>
                          <a:latin typeface="+mn-lt"/>
                          <a:ea typeface="+mn-ea"/>
                          <a:cs typeface="+mn-cs"/>
                        </a:rPr>
                        <a:t> </a:t>
                      </a:r>
                    </a:p>
                  </a:txBody>
                  <a:tcPr marL="68580" marR="68580" marT="0" marB="0">
                    <a:solidFill>
                      <a:schemeClr val="accent6">
                        <a:lumMod val="40000"/>
                        <a:lumOff val="60000"/>
                      </a:schemeClr>
                    </a:solidFill>
                  </a:tcPr>
                </a:tc>
                <a:tc>
                  <a:txBody>
                    <a:bodyPr/>
                    <a:lstStyle/>
                    <a:p>
                      <a:pPr>
                        <a:spcAft>
                          <a:spcPts val="0"/>
                        </a:spcAft>
                      </a:pPr>
                      <a:endParaRPr lang="ru-RU" sz="1500" u="none" kern="1200" dirty="0" smtClean="0">
                        <a:solidFill>
                          <a:schemeClr val="dk1"/>
                        </a:solidFill>
                        <a:latin typeface="+mn-lt"/>
                        <a:ea typeface="+mn-ea"/>
                        <a:cs typeface="+mn-cs"/>
                      </a:endParaRPr>
                    </a:p>
                    <a:p>
                      <a:pPr>
                        <a:spcAft>
                          <a:spcPts val="0"/>
                        </a:spcAft>
                      </a:pPr>
                      <a:r>
                        <a:rPr lang="ru-RU" sz="1500" u="none" kern="1200" dirty="0" err="1" smtClean="0">
                          <a:solidFill>
                            <a:schemeClr val="dk1"/>
                          </a:solidFill>
                          <a:latin typeface="+mn-lt"/>
                          <a:ea typeface="+mn-ea"/>
                          <a:cs typeface="+mn-cs"/>
                        </a:rPr>
                        <a:t>lands</a:t>
                      </a:r>
                      <a:r>
                        <a:rPr lang="ru-RU" sz="1500" u="none" kern="1200" dirty="0" smtClean="0">
                          <a:solidFill>
                            <a:schemeClr val="dk1"/>
                          </a:solidFill>
                          <a:latin typeface="+mn-lt"/>
                          <a:ea typeface="+mn-ea"/>
                          <a:cs typeface="+mn-cs"/>
                        </a:rPr>
                        <a:t> </a:t>
                      </a:r>
                      <a:r>
                        <a:rPr lang="ru-RU" sz="1500" u="none" kern="1200" dirty="0" err="1">
                          <a:solidFill>
                            <a:schemeClr val="dk1"/>
                          </a:solidFill>
                          <a:latin typeface="+mn-lt"/>
                          <a:ea typeface="+mn-ea"/>
                          <a:cs typeface="+mn-cs"/>
                        </a:rPr>
                        <a:t>of</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communal</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property</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for</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industrial</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purposes</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for</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general</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use</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allocated</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for</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the</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purposes</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of</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waste</a:t>
                      </a:r>
                      <a:r>
                        <a:rPr lang="ru-RU" sz="1500" u="none" kern="1200" dirty="0">
                          <a:solidFill>
                            <a:schemeClr val="dk1"/>
                          </a:solidFill>
                          <a:latin typeface="+mn-lt"/>
                          <a:ea typeface="+mn-ea"/>
                          <a:cs typeface="+mn-cs"/>
                        </a:rPr>
                        <a:t> </a:t>
                      </a:r>
                      <a:r>
                        <a:rPr lang="ru-RU" sz="1500" u="none" kern="1200" dirty="0" err="1">
                          <a:solidFill>
                            <a:schemeClr val="dk1"/>
                          </a:solidFill>
                          <a:latin typeface="+mn-lt"/>
                          <a:ea typeface="+mn-ea"/>
                          <a:cs typeface="+mn-cs"/>
                        </a:rPr>
                        <a:t>management</a:t>
                      </a:r>
                      <a:endParaRPr lang="en-US" sz="1500" u="none" kern="1200" dirty="0">
                        <a:solidFill>
                          <a:schemeClr val="dk1"/>
                        </a:solidFill>
                        <a:latin typeface="+mn-lt"/>
                        <a:ea typeface="+mn-ea"/>
                        <a:cs typeface="+mn-cs"/>
                      </a:endParaRPr>
                    </a:p>
                    <a:p>
                      <a:pPr>
                        <a:spcAft>
                          <a:spcPts val="0"/>
                        </a:spcAft>
                      </a:pPr>
                      <a:r>
                        <a:rPr lang="en-US" sz="1500" u="none" kern="1200" dirty="0">
                          <a:solidFill>
                            <a:schemeClr val="dk1"/>
                          </a:solidFill>
                          <a:latin typeface="+mn-lt"/>
                          <a:ea typeface="+mn-ea"/>
                          <a:cs typeface="+mn-cs"/>
                        </a:rPr>
                        <a:t> </a:t>
                      </a:r>
                    </a:p>
                  </a:txBody>
                  <a:tcPr marL="68580" marR="68580" marT="0" marB="0">
                    <a:solidFill>
                      <a:schemeClr val="accent6">
                        <a:lumMod val="40000"/>
                        <a:lumOff val="60000"/>
                      </a:schemeClr>
                    </a:solidFill>
                  </a:tcPr>
                </a:tc>
                <a:tc>
                  <a:txBody>
                    <a:bodyPr/>
                    <a:lstStyle/>
                    <a:p>
                      <a:pPr>
                        <a:spcAft>
                          <a:spcPts val="0"/>
                        </a:spcAft>
                      </a:pPr>
                      <a:endParaRPr lang="ru-RU" sz="1500" kern="1200" dirty="0" smtClean="0">
                        <a:solidFill>
                          <a:schemeClr val="dk1"/>
                        </a:solidFill>
                        <a:latin typeface="+mn-lt"/>
                        <a:ea typeface="+mn-ea"/>
                        <a:cs typeface="+mn-cs"/>
                      </a:endParaRPr>
                    </a:p>
                    <a:p>
                      <a:pPr>
                        <a:spcAft>
                          <a:spcPts val="0"/>
                        </a:spcAft>
                      </a:pPr>
                      <a:r>
                        <a:rPr lang="ru-RU" sz="1500" kern="1200" dirty="0" smtClean="0">
                          <a:solidFill>
                            <a:schemeClr val="dk1"/>
                          </a:solidFill>
                          <a:latin typeface="+mn-lt"/>
                          <a:ea typeface="+mn-ea"/>
                          <a:cs typeface="+mn-cs"/>
                        </a:rPr>
                        <a:t>KP </a:t>
                      </a:r>
                      <a:r>
                        <a:rPr lang="ru-RU" sz="1500" kern="1200" dirty="0">
                          <a:solidFill>
                            <a:schemeClr val="dk1"/>
                          </a:solidFill>
                          <a:latin typeface="+mn-lt"/>
                          <a:ea typeface="+mn-ea"/>
                          <a:cs typeface="+mn-cs"/>
                        </a:rPr>
                        <a:t>"</a:t>
                      </a:r>
                      <a:r>
                        <a:rPr lang="ru-RU" sz="1500" kern="1200" dirty="0" err="1">
                          <a:solidFill>
                            <a:schemeClr val="dk1"/>
                          </a:solidFill>
                          <a:latin typeface="+mn-lt"/>
                          <a:ea typeface="+mn-ea"/>
                          <a:cs typeface="+mn-cs"/>
                        </a:rPr>
                        <a:t>Production</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housing</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repair</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and</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operation</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association</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of</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the</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Zhovtovod</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city</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council</a:t>
                      </a:r>
                      <a:endParaRPr lang="en-US" sz="1500" kern="1200" dirty="0">
                        <a:solidFill>
                          <a:schemeClr val="dk1"/>
                        </a:solidFill>
                        <a:latin typeface="+mn-lt"/>
                        <a:ea typeface="+mn-ea"/>
                        <a:cs typeface="+mn-cs"/>
                      </a:endParaRPr>
                    </a:p>
                    <a:p>
                      <a:pPr>
                        <a:spcAft>
                          <a:spcPts val="0"/>
                        </a:spcAft>
                      </a:pPr>
                      <a:r>
                        <a:rPr lang="ru-RU" sz="1500" kern="1200" dirty="0" err="1">
                          <a:solidFill>
                            <a:schemeClr val="dk1"/>
                          </a:solidFill>
                          <a:latin typeface="+mn-lt"/>
                          <a:ea typeface="+mn-ea"/>
                          <a:cs typeface="+mn-cs"/>
                        </a:rPr>
                        <a:t>Site</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type</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ash</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dump</a:t>
                      </a:r>
                      <a:endParaRPr lang="en-US" sz="1500" kern="1200" dirty="0">
                        <a:solidFill>
                          <a:schemeClr val="dk1"/>
                        </a:solidFill>
                        <a:latin typeface="+mn-lt"/>
                        <a:ea typeface="+mn-ea"/>
                        <a:cs typeface="+mn-cs"/>
                      </a:endParaRPr>
                    </a:p>
                    <a:p>
                      <a:pPr>
                        <a:spcAft>
                          <a:spcPts val="0"/>
                        </a:spcAft>
                      </a:pPr>
                      <a:r>
                        <a:rPr lang="en-US" sz="1500" kern="1200" dirty="0">
                          <a:solidFill>
                            <a:schemeClr val="dk1"/>
                          </a:solidFill>
                          <a:latin typeface="+mn-lt"/>
                          <a:ea typeface="+mn-ea"/>
                          <a:cs typeface="+mn-cs"/>
                        </a:rPr>
                        <a:t> </a:t>
                      </a:r>
                    </a:p>
                  </a:txBody>
                  <a:tcPr marL="68580" marR="68580" marT="0" marB="0">
                    <a:solidFill>
                      <a:schemeClr val="accent6">
                        <a:lumMod val="40000"/>
                        <a:lumOff val="60000"/>
                      </a:schemeClr>
                    </a:solidFill>
                  </a:tcPr>
                </a:tc>
                <a:tc>
                  <a:txBody>
                    <a:bodyPr/>
                    <a:lstStyle/>
                    <a:p>
                      <a:pPr>
                        <a:spcAft>
                          <a:spcPts val="0"/>
                        </a:spcAft>
                      </a:pPr>
                      <a:endParaRPr lang="ru-RU" sz="1500" kern="1200" dirty="0" smtClean="0">
                        <a:solidFill>
                          <a:schemeClr val="dk1"/>
                        </a:solidFill>
                        <a:latin typeface="+mn-lt"/>
                        <a:ea typeface="+mn-ea"/>
                        <a:cs typeface="+mn-cs"/>
                      </a:endParaRPr>
                    </a:p>
                    <a:p>
                      <a:pPr>
                        <a:spcAft>
                          <a:spcPts val="0"/>
                        </a:spcAft>
                      </a:pPr>
                      <a:r>
                        <a:rPr lang="ru-RU" sz="1500" kern="1200" dirty="0" err="1" smtClean="0">
                          <a:solidFill>
                            <a:schemeClr val="dk1"/>
                          </a:solidFill>
                          <a:latin typeface="+mn-lt"/>
                          <a:ea typeface="+mn-ea"/>
                          <a:cs typeface="+mn-cs"/>
                        </a:rPr>
                        <a:t>Lease</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long-term</a:t>
                      </a:r>
                      <a:endParaRPr lang="en-US" sz="1500" kern="1200" dirty="0">
                        <a:solidFill>
                          <a:schemeClr val="dk1"/>
                        </a:solidFill>
                        <a:latin typeface="+mn-lt"/>
                        <a:ea typeface="+mn-ea"/>
                        <a:cs typeface="+mn-cs"/>
                      </a:endParaRPr>
                    </a:p>
                    <a:p>
                      <a:pPr>
                        <a:spcAft>
                          <a:spcPts val="0"/>
                        </a:spcAft>
                      </a:pPr>
                      <a:r>
                        <a:rPr lang="ru-RU" sz="1500" kern="1200" dirty="0">
                          <a:solidFill>
                            <a:schemeClr val="dk1"/>
                          </a:solidFill>
                          <a:latin typeface="+mn-lt"/>
                          <a:ea typeface="+mn-ea"/>
                          <a:cs typeface="+mn-cs"/>
                        </a:rPr>
                        <a:t> </a:t>
                      </a:r>
                      <a:endParaRPr lang="en-US" sz="1500" kern="1200" dirty="0">
                        <a:solidFill>
                          <a:schemeClr val="dk1"/>
                        </a:solidFill>
                        <a:latin typeface="+mn-lt"/>
                        <a:ea typeface="+mn-ea"/>
                        <a:cs typeface="+mn-cs"/>
                      </a:endParaRPr>
                    </a:p>
                    <a:p>
                      <a:pPr>
                        <a:spcAft>
                          <a:spcPts val="0"/>
                        </a:spcAft>
                      </a:pPr>
                      <a:r>
                        <a:rPr lang="ru-RU" sz="1500" kern="1200" dirty="0" err="1">
                          <a:solidFill>
                            <a:schemeClr val="dk1"/>
                          </a:solidFill>
                          <a:latin typeface="+mn-lt"/>
                          <a:ea typeface="+mn-ea"/>
                          <a:cs typeface="+mn-cs"/>
                        </a:rPr>
                        <a:t>Direction</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of</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use</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at</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the</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discretion</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of</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the</a:t>
                      </a:r>
                      <a:r>
                        <a:rPr lang="ru-RU" sz="1500" kern="1200" dirty="0">
                          <a:solidFill>
                            <a:schemeClr val="dk1"/>
                          </a:solidFill>
                          <a:latin typeface="+mn-lt"/>
                          <a:ea typeface="+mn-ea"/>
                          <a:cs typeface="+mn-cs"/>
                        </a:rPr>
                        <a:t> </a:t>
                      </a:r>
                      <a:r>
                        <a:rPr lang="ru-RU" sz="1500" kern="1200" dirty="0" err="1">
                          <a:solidFill>
                            <a:schemeClr val="dk1"/>
                          </a:solidFill>
                          <a:latin typeface="+mn-lt"/>
                          <a:ea typeface="+mn-ea"/>
                          <a:cs typeface="+mn-cs"/>
                        </a:rPr>
                        <a:t>tenant</a:t>
                      </a:r>
                      <a:endParaRPr lang="en-US" sz="1500" kern="1200" dirty="0">
                        <a:solidFill>
                          <a:schemeClr val="dk1"/>
                        </a:solidFill>
                        <a:latin typeface="+mn-lt"/>
                        <a:ea typeface="+mn-ea"/>
                        <a:cs typeface="+mn-cs"/>
                      </a:endParaRPr>
                    </a:p>
                    <a:p>
                      <a:pPr>
                        <a:spcAft>
                          <a:spcPts val="0"/>
                        </a:spcAft>
                      </a:pPr>
                      <a:r>
                        <a:rPr lang="en-US" sz="1500" kern="1200" dirty="0">
                          <a:solidFill>
                            <a:schemeClr val="dk1"/>
                          </a:solidFill>
                          <a:latin typeface="+mn-lt"/>
                          <a:ea typeface="+mn-ea"/>
                          <a:cs typeface="+mn-cs"/>
                        </a:rPr>
                        <a:t> </a:t>
                      </a:r>
                    </a:p>
                  </a:txBody>
                  <a:tcPr marL="68580" marR="68580" marT="0" marB="0">
                    <a:solidFill>
                      <a:schemeClr val="accent6">
                        <a:lumMod val="40000"/>
                        <a:lumOff val="60000"/>
                      </a:schemeClr>
                    </a:solidFill>
                  </a:tcPr>
                </a:tc>
                <a:tc>
                  <a:txBody>
                    <a:bodyPr/>
                    <a:lstStyle/>
                    <a:p>
                      <a:pPr>
                        <a:spcAft>
                          <a:spcPts val="0"/>
                        </a:spcAft>
                      </a:pPr>
                      <a:endParaRPr lang="uk-UA" sz="1500" kern="1200" dirty="0" smtClean="0">
                        <a:solidFill>
                          <a:schemeClr val="dk1"/>
                        </a:solidFill>
                        <a:latin typeface="+mn-lt"/>
                        <a:ea typeface="+mn-ea"/>
                        <a:cs typeface="+mn-cs"/>
                      </a:endParaRPr>
                    </a:p>
                    <a:p>
                      <a:pPr>
                        <a:spcAft>
                          <a:spcPts val="0"/>
                        </a:spcAft>
                      </a:pPr>
                      <a:r>
                        <a:rPr lang="uk-UA" sz="1500" kern="1200" dirty="0" smtClean="0">
                          <a:solidFill>
                            <a:schemeClr val="dk1"/>
                          </a:solidFill>
                          <a:latin typeface="+mn-lt"/>
                          <a:ea typeface="+mn-ea"/>
                          <a:cs typeface="+mn-cs"/>
                        </a:rPr>
                        <a:t>37,0856 </a:t>
                      </a:r>
                      <a:r>
                        <a:rPr lang="uk-UA" sz="1500" kern="1200" dirty="0">
                          <a:solidFill>
                            <a:schemeClr val="dk1"/>
                          </a:solidFill>
                          <a:latin typeface="+mn-lt"/>
                          <a:ea typeface="+mn-ea"/>
                          <a:cs typeface="+mn-cs"/>
                        </a:rPr>
                        <a:t>га </a:t>
                      </a:r>
                      <a:endParaRPr lang="en-US" sz="1500" kern="1200" dirty="0">
                        <a:solidFill>
                          <a:schemeClr val="dk1"/>
                        </a:solidFill>
                        <a:latin typeface="+mn-lt"/>
                        <a:ea typeface="+mn-ea"/>
                        <a:cs typeface="+mn-cs"/>
                      </a:endParaRPr>
                    </a:p>
                    <a:p>
                      <a:pPr>
                        <a:spcAft>
                          <a:spcPts val="0"/>
                        </a:spcAft>
                      </a:pPr>
                      <a:r>
                        <a:rPr lang="uk-UA" sz="1500" kern="1200" dirty="0">
                          <a:solidFill>
                            <a:schemeClr val="dk1"/>
                          </a:solidFill>
                          <a:latin typeface="+mn-lt"/>
                          <a:ea typeface="+mn-ea"/>
                          <a:cs typeface="+mn-cs"/>
                        </a:rPr>
                        <a:t> </a:t>
                      </a:r>
                      <a:endParaRPr lang="en-US" sz="1500" kern="1200" dirty="0">
                        <a:solidFill>
                          <a:schemeClr val="dk1"/>
                        </a:solidFill>
                        <a:latin typeface="+mn-lt"/>
                        <a:ea typeface="+mn-ea"/>
                        <a:cs typeface="+mn-cs"/>
                      </a:endParaRPr>
                    </a:p>
                  </a:txBody>
                  <a:tcPr marL="68580" marR="68580" marT="0" marB="0">
                    <a:solidFill>
                      <a:schemeClr val="accent6">
                        <a:lumMod val="40000"/>
                        <a:lumOff val="60000"/>
                      </a:schemeClr>
                    </a:solidFill>
                  </a:tcPr>
                </a:tc>
                <a:extLst>
                  <a:ext uri="{0D108BD9-81ED-4DB2-BD59-A6C34878D82A}">
                    <a16:rowId xmlns:a16="http://schemas.microsoft.com/office/drawing/2014/main" val="1509800511"/>
                  </a:ext>
                </a:extLst>
              </a:tr>
            </a:tbl>
          </a:graphicData>
        </a:graphic>
      </p:graphicFrame>
    </p:spTree>
    <p:extLst>
      <p:ext uri="{BB962C8B-B14F-4D97-AF65-F5344CB8AC3E}">
        <p14:creationId xmlns:p14="http://schemas.microsoft.com/office/powerpoint/2010/main" val="1258652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4638"/>
            <a:ext cx="7025434" cy="654032"/>
          </a:xfrm>
        </p:spPr>
        <p:txBody>
          <a:bodyPr>
            <a:normAutofit/>
          </a:bodyPr>
          <a:lstStyle/>
          <a:p>
            <a:pPr marL="285750" lvl="0" indent="-285750">
              <a:buFont typeface="Wingdings" panose="05000000000000000000" pitchFamily="2" charset="2"/>
              <a:buChar char="q"/>
            </a:pPr>
            <a:r>
              <a:rPr lang="uk-UA" altLang="en-US" dirty="0" smtClean="0">
                <a:solidFill>
                  <a:srgbClr val="1F1F1F"/>
                </a:solidFill>
                <a:latin typeface="inherit"/>
              </a:rPr>
              <a:t> </a:t>
            </a:r>
            <a:r>
              <a:rPr lang="en-US" altLang="en-US" dirty="0" smtClean="0">
                <a:solidFill>
                  <a:srgbClr val="1F1F1F"/>
                </a:solidFill>
                <a:latin typeface="inherit"/>
              </a:rPr>
              <a:t>Real </a:t>
            </a:r>
            <a:r>
              <a:rPr lang="en-US" altLang="en-US" dirty="0">
                <a:solidFill>
                  <a:srgbClr val="1F1F1F"/>
                </a:solidFill>
                <a:latin typeface="inherit"/>
              </a:rPr>
              <a:t>estate </a:t>
            </a:r>
            <a:r>
              <a:rPr lang="en-US" altLang="en-US" dirty="0">
                <a:solidFill>
                  <a:srgbClr val="1F1F1F"/>
                </a:solidFill>
                <a:latin typeface="inherit"/>
              </a:rPr>
              <a:t>objects </a:t>
            </a:r>
            <a:r>
              <a:rPr lang="uk-UA" altLang="en-US" dirty="0">
                <a:solidFill>
                  <a:srgbClr val="1F1F1F"/>
                </a:solidFill>
                <a:latin typeface="inherit"/>
              </a:rPr>
              <a:t>:</a:t>
            </a:r>
            <a:endParaRPr lang="uk-UA" dirty="0">
              <a:solidFill>
                <a:srgbClr val="1F1F1F"/>
              </a:solidFill>
              <a:latin typeface="inheri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175523938"/>
              </p:ext>
            </p:extLst>
          </p:nvPr>
        </p:nvGraphicFramePr>
        <p:xfrm>
          <a:off x="1475656" y="1010848"/>
          <a:ext cx="7211143" cy="5272572"/>
        </p:xfrm>
        <a:graphic>
          <a:graphicData uri="http://schemas.openxmlformats.org/drawingml/2006/table">
            <a:tbl>
              <a:tblPr firstRow="1" bandRow="1">
                <a:tableStyleId>{5C22544A-7EE6-4342-B048-85BDC9FD1C3A}</a:tableStyleId>
              </a:tblPr>
              <a:tblGrid>
                <a:gridCol w="376506">
                  <a:extLst>
                    <a:ext uri="{9D8B030D-6E8A-4147-A177-3AD203B41FA5}">
                      <a16:colId xmlns:a16="http://schemas.microsoft.com/office/drawing/2014/main" val="20000"/>
                    </a:ext>
                  </a:extLst>
                </a:gridCol>
                <a:gridCol w="192775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162471">
                  <a:extLst>
                    <a:ext uri="{9D8B030D-6E8A-4147-A177-3AD203B41FA5}">
                      <a16:colId xmlns:a16="http://schemas.microsoft.com/office/drawing/2014/main" val="20005"/>
                    </a:ext>
                  </a:extLst>
                </a:gridCol>
              </a:tblGrid>
              <a:tr h="521964">
                <a:tc>
                  <a:txBody>
                    <a:bodyPr/>
                    <a:lstStyle/>
                    <a:p>
                      <a:r>
                        <a:rPr lang="ru-RU" sz="1100" b="1" kern="1200" dirty="0" smtClean="0">
                          <a:solidFill>
                            <a:schemeClr val="tx1"/>
                          </a:solidFill>
                          <a:latin typeface="Cambria" panose="02040503050406030204" pitchFamily="18" charset="0"/>
                          <a:ea typeface="Cambria" panose="02040503050406030204" pitchFamily="18" charset="0"/>
                          <a:cs typeface="+mn-cs"/>
                        </a:rPr>
                        <a:t>№</a:t>
                      </a:r>
                      <a:endParaRPr lang="ru-RU" sz="1100" b="1" kern="1200" dirty="0">
                        <a:solidFill>
                          <a:schemeClr val="tx1"/>
                        </a:solidFill>
                        <a:latin typeface="Cambria" panose="02040503050406030204" pitchFamily="18" charset="0"/>
                        <a:ea typeface="Cambria" panose="02040503050406030204" pitchFamily="18" charset="0"/>
                        <a:cs typeface="+mn-cs"/>
                      </a:endParaRPr>
                    </a:p>
                  </a:txBody>
                  <a:tcPr>
                    <a:solidFill>
                      <a:schemeClr val="accent1">
                        <a:lumMod val="40000"/>
                        <a:lumOff val="60000"/>
                      </a:schemeClr>
                    </a:solidFill>
                  </a:tcPr>
                </a:tc>
                <a:tc>
                  <a:txBody>
                    <a:bodyPr/>
                    <a:lstStyle/>
                    <a:p>
                      <a:pPr marL="0" algn="ctr" defTabSz="457200" rtl="0" eaLnBrk="1" latinLnBrk="0" hangingPunct="1">
                        <a:spcAft>
                          <a:spcPts val="0"/>
                        </a:spcAft>
                      </a:pPr>
                      <a:r>
                        <a:rPr lang="ru-RU" sz="1400" b="1" kern="1200"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Brief</a:t>
                      </a:r>
                      <a:r>
                        <a:rPr lang="ru-RU"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kern="1200"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description</a:t>
                      </a:r>
                      <a:r>
                        <a:rPr lang="ru-RU"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kern="1200"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Cadastral</a:t>
                      </a:r>
                      <a:r>
                        <a:rPr lang="ru-RU"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kern="1200"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number</a:t>
                      </a:r>
                      <a:endParaRPr lang="en-US"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p>
                      <a:pPr marL="0" algn="ctr" defTabSz="457200" rtl="0" eaLnBrk="1" latinLnBrk="0" hangingPunct="1">
                        <a:spcAft>
                          <a:spcPts val="0"/>
                        </a:spcAft>
                      </a:pPr>
                      <a:r>
                        <a:rPr lang="uk-UA"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algn="ctr" defTabSz="457200" rtl="0" eaLnBrk="1" latinLnBrk="0" hangingPunct="1">
                        <a:spcAft>
                          <a:spcPts val="0"/>
                        </a:spcAft>
                      </a:pPr>
                      <a:r>
                        <a:rPr lang="ru-RU" sz="1400" b="1" kern="1200"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area</a:t>
                      </a:r>
                      <a:endParaRPr lang="en-US"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p>
                      <a:pPr marL="0" algn="ctr" defTabSz="457200" rtl="0" eaLnBrk="1" latinLnBrk="0" hangingPunct="1">
                        <a:spcAft>
                          <a:spcPts val="0"/>
                        </a:spcAft>
                      </a:pPr>
                      <a:r>
                        <a:rPr lang="uk-UA"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algn="ctr" defTabSz="457200" rtl="0" eaLnBrk="1" latinLnBrk="0" hangingPunct="1">
                        <a:spcAft>
                          <a:spcPts val="0"/>
                        </a:spcAft>
                      </a:pPr>
                      <a:r>
                        <a:rPr lang="ru-RU" sz="1400" b="1" kern="1200"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Possible</a:t>
                      </a:r>
                      <a:r>
                        <a:rPr lang="ru-RU"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kern="1200"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use</a:t>
                      </a:r>
                      <a:endParaRPr lang="en-US"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p>
                      <a:pPr marL="0" algn="ctr" defTabSz="457200" rtl="0" eaLnBrk="1" latinLnBrk="0" hangingPunct="1">
                        <a:spcAft>
                          <a:spcPts val="0"/>
                        </a:spcAft>
                      </a:pPr>
                      <a:r>
                        <a:rPr lang="uk-UA"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algn="ctr" defTabSz="457200" rtl="0" eaLnBrk="1" latinLnBrk="0" hangingPunct="1">
                        <a:spcAft>
                          <a:spcPts val="0"/>
                        </a:spcAft>
                      </a:pPr>
                      <a:r>
                        <a:rPr lang="ru-RU" sz="1400" b="1" kern="1200"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Cooperation</a:t>
                      </a:r>
                      <a:r>
                        <a:rPr lang="ru-RU"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400" b="1" kern="1200"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mechanism</a:t>
                      </a:r>
                      <a:endParaRPr lang="en-US"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p>
                      <a:pPr marL="0" algn="ctr" defTabSz="457200" rtl="0" eaLnBrk="1" latinLnBrk="0" hangingPunct="1">
                        <a:spcAft>
                          <a:spcPts val="0"/>
                        </a:spcAft>
                      </a:pPr>
                      <a:r>
                        <a:rPr lang="uk-UA"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algn="ctr" defTabSz="457200" rtl="0" eaLnBrk="1" latinLnBrk="0" hangingPunct="1">
                        <a:spcAft>
                          <a:spcPts val="0"/>
                        </a:spcAft>
                      </a:pPr>
                      <a:r>
                        <a:rPr lang="ru-RU" sz="1400" b="1" kern="1200"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Address</a:t>
                      </a:r>
                      <a:endParaRPr lang="en-US"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p>
                      <a:pPr marL="0" algn="ctr" defTabSz="457200" rtl="0" eaLnBrk="1" latinLnBrk="0" hangingPunct="1">
                        <a:spcAft>
                          <a:spcPts val="0"/>
                        </a:spcAft>
                      </a:pPr>
                      <a:r>
                        <a:rPr lang="uk-UA"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400" b="1" kern="1200"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r h="906357">
                <a:tc>
                  <a:txBody>
                    <a:bodyPr/>
                    <a:lstStyle/>
                    <a:p>
                      <a:r>
                        <a:rPr lang="uk-UA" sz="1200" kern="1200" dirty="0">
                          <a:solidFill>
                            <a:schemeClr val="tx1"/>
                          </a:solidFill>
                          <a:latin typeface="Cambria" panose="02040503050406030204" pitchFamily="18" charset="0"/>
                          <a:ea typeface="Cambria" panose="02040503050406030204" pitchFamily="18" charset="0"/>
                          <a:cs typeface="+mn-cs"/>
                        </a:rPr>
                        <a:t>1</a:t>
                      </a:r>
                      <a:endParaRPr lang="ru-RU" sz="1200" kern="1200" dirty="0">
                        <a:solidFill>
                          <a:schemeClr val="tx1"/>
                        </a:solidFill>
                        <a:latin typeface="Cambria" panose="02040503050406030204" pitchFamily="18" charset="0"/>
                        <a:ea typeface="Cambria" panose="02040503050406030204" pitchFamily="18" charset="0"/>
                        <a:cs typeface="+mn-cs"/>
                      </a:endParaRPr>
                    </a:p>
                  </a:txBody>
                  <a:tcPr>
                    <a:solidFill>
                      <a:schemeClr val="accent6">
                        <a:lumMod val="40000"/>
                        <a:lumOff val="60000"/>
                      </a:schemeClr>
                    </a:solidFill>
                  </a:tcPr>
                </a:tc>
                <a:tc>
                  <a:txBody>
                    <a:bodyPr/>
                    <a:lstStyle/>
                    <a:p>
                      <a:pPr>
                        <a:spcAft>
                          <a:spcPts val="0"/>
                        </a:spcAft>
                      </a:pPr>
                      <a:r>
                        <a:rPr lang="ru-RU" sz="1400" dirty="0" err="1">
                          <a:effectLst/>
                          <a:latin typeface="inherit"/>
                          <a:ea typeface="Calibri" panose="020F0502020204030204" pitchFamily="34" charset="0"/>
                          <a:cs typeface="Times New Roman" panose="02020603050405020304" pitchFamily="18" charset="0"/>
                        </a:rPr>
                        <a:t>The</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property</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complex</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of</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the</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former</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secondary</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school</a:t>
                      </a:r>
                      <a:r>
                        <a:rPr lang="ru-RU" sz="1400" dirty="0">
                          <a:effectLst/>
                          <a:latin typeface="inherit"/>
                          <a:ea typeface="Calibri" panose="020F0502020204030204" pitchFamily="34" charset="0"/>
                          <a:cs typeface="Times New Roman" panose="02020603050405020304" pitchFamily="18" charset="0"/>
                        </a:rPr>
                        <a:t> </a:t>
                      </a:r>
                      <a:r>
                        <a:rPr lang="uk-UA" sz="1400" dirty="0">
                          <a:effectLst/>
                          <a:latin typeface="inherit"/>
                          <a:ea typeface="Calibri" panose="020F0502020204030204" pitchFamily="34" charset="0"/>
                          <a:cs typeface="Times New Roman" panose="02020603050405020304" pitchFamily="18" charset="0"/>
                        </a:rPr>
                        <a:t>№</a:t>
                      </a:r>
                      <a:r>
                        <a:rPr lang="ru-RU" sz="1400" dirty="0">
                          <a:effectLst/>
                          <a:latin typeface="inherit"/>
                          <a:ea typeface="Calibri" panose="020F0502020204030204" pitchFamily="34" charset="0"/>
                          <a:cs typeface="Times New Roman" panose="02020603050405020304" pitchFamily="18" charset="0"/>
                        </a:rPr>
                        <a:t> 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uk-UA" sz="1400">
                          <a:effectLst/>
                          <a:latin typeface="Calibri" panose="020F0502020204030204" pitchFamily="34" charset="0"/>
                          <a:ea typeface="Calibri" panose="020F0502020204030204" pitchFamily="34" charset="0"/>
                          <a:cs typeface="Times New Roman" panose="02020603050405020304" pitchFamily="18" charset="0"/>
                        </a:rPr>
                        <a:t>2222,5 / 17557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ru-RU" sz="1400" dirty="0" err="1">
                          <a:effectLst/>
                          <a:latin typeface="inherit"/>
                          <a:ea typeface="Calibri" panose="020F0502020204030204" pitchFamily="34" charset="0"/>
                          <a:cs typeface="Times New Roman" panose="02020603050405020304" pitchFamily="18" charset="0"/>
                        </a:rPr>
                        <a:t>In</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addition</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to</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dangerous</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and</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harmful</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industries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ru-RU" sz="1400" dirty="0" err="1">
                          <a:effectLst/>
                          <a:latin typeface="inherit"/>
                          <a:ea typeface="Calibri" panose="020F0502020204030204" pitchFamily="34" charset="0"/>
                          <a:cs typeface="Times New Roman" panose="02020603050405020304" pitchFamily="18" charset="0"/>
                        </a:rPr>
                        <a:t>The</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right</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to</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rent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dirty="0" err="1">
                          <a:effectLst/>
                          <a:latin typeface="inherit"/>
                          <a:ea typeface="Calibri" panose="020F0502020204030204" pitchFamily="34" charset="0"/>
                          <a:cs typeface="Times New Roman" panose="02020603050405020304" pitchFamily="18" charset="0"/>
                        </a:rPr>
                        <a:t>right</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of</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redemption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ru-RU" sz="1400">
                          <a:effectLst/>
                          <a:latin typeface="inherit"/>
                          <a:ea typeface="Calibri" panose="020F0502020204030204" pitchFamily="34" charset="0"/>
                          <a:cs typeface="Times New Roman" panose="02020603050405020304" pitchFamily="18" charset="0"/>
                        </a:rPr>
                        <a:t>Zhovti Vody,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a:effectLst/>
                          <a:latin typeface="inherit"/>
                          <a:ea typeface="Calibri" panose="020F0502020204030204" pitchFamily="34" charset="0"/>
                          <a:cs typeface="Times New Roman" panose="02020603050405020304" pitchFamily="18" charset="0"/>
                        </a:rPr>
                        <a:t>St. Zelena, 28a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0001"/>
                  </a:ext>
                </a:extLst>
              </a:tr>
              <a:tr h="1510595">
                <a:tc>
                  <a:txBody>
                    <a:bodyPr/>
                    <a:lstStyle/>
                    <a:p>
                      <a:r>
                        <a:rPr lang="uk-UA" sz="1200" kern="1200" dirty="0">
                          <a:solidFill>
                            <a:schemeClr val="tx1"/>
                          </a:solidFill>
                          <a:latin typeface="Cambria" panose="02040503050406030204" pitchFamily="18" charset="0"/>
                          <a:ea typeface="Cambria" panose="02040503050406030204" pitchFamily="18" charset="0"/>
                          <a:cs typeface="+mn-cs"/>
                        </a:rPr>
                        <a:t>2</a:t>
                      </a:r>
                      <a:endParaRPr lang="ru-RU" sz="1200" kern="1200" dirty="0">
                        <a:solidFill>
                          <a:schemeClr val="tx1"/>
                        </a:solidFill>
                        <a:latin typeface="Cambria" panose="02040503050406030204" pitchFamily="18" charset="0"/>
                        <a:ea typeface="Cambria" panose="02040503050406030204" pitchFamily="18" charset="0"/>
                        <a:cs typeface="+mn-cs"/>
                      </a:endParaRPr>
                    </a:p>
                  </a:txBody>
                  <a:tcPr>
                    <a:solidFill>
                      <a:schemeClr val="tx2">
                        <a:lumMod val="40000"/>
                        <a:lumOff val="60000"/>
                      </a:schemeClr>
                    </a:solidFill>
                  </a:tcPr>
                </a:tc>
                <a:tc>
                  <a:txBody>
                    <a:bodyPr/>
                    <a:lstStyle/>
                    <a:p>
                      <a:pPr>
                        <a:spcAft>
                          <a:spcPts val="0"/>
                        </a:spcAft>
                      </a:pPr>
                      <a:r>
                        <a:rPr lang="ru-RU" sz="1400" dirty="0" err="1">
                          <a:solidFill>
                            <a:srgbClr val="202124"/>
                          </a:solidFill>
                          <a:effectLst/>
                          <a:latin typeface="inherit"/>
                          <a:ea typeface="Calibri" panose="020F0502020204030204" pitchFamily="34" charset="0"/>
                          <a:cs typeface="Times New Roman" panose="02020603050405020304" pitchFamily="18" charset="0"/>
                        </a:rPr>
                        <a:t>The</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property</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complex</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of</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the</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former</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comprehensive</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school</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for</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children</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with</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mental</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disabilities</a:t>
                      </a:r>
                      <a:r>
                        <a:rPr lang="ru-RU" sz="1400" dirty="0">
                          <a:solidFill>
                            <a:srgbClr val="202124"/>
                          </a:solidFill>
                          <a:effectLst/>
                          <a:latin typeface="inherit"/>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dirty="0" err="1">
                          <a:solidFill>
                            <a:srgbClr val="202124"/>
                          </a:solidFill>
                          <a:effectLst/>
                          <a:latin typeface="inherit"/>
                          <a:ea typeface="Calibri" panose="020F0502020204030204" pitchFamily="34" charset="0"/>
                          <a:cs typeface="Times New Roman" panose="02020603050405020304" pitchFamily="18" charset="0"/>
                        </a:rPr>
                        <a:t>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2048,5 / 17025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spcAft>
                          <a:spcPts val="0"/>
                        </a:spcAft>
                      </a:pPr>
                      <a:r>
                        <a:rPr lang="ru-RU" sz="1400" dirty="0" err="1">
                          <a:effectLst/>
                          <a:latin typeface="inherit"/>
                          <a:ea typeface="Calibri" panose="020F0502020204030204" pitchFamily="34" charset="0"/>
                          <a:cs typeface="Times New Roman" panose="02020603050405020304" pitchFamily="18" charset="0"/>
                        </a:rPr>
                        <a:t>In</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addition</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to</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dangerous</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and</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harmful</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industries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spcAft>
                          <a:spcPts val="0"/>
                        </a:spcAft>
                      </a:pPr>
                      <a:r>
                        <a:rPr lang="ru-RU" sz="1400">
                          <a:effectLst/>
                          <a:latin typeface="inherit"/>
                          <a:ea typeface="Calibri" panose="020F0502020204030204" pitchFamily="34" charset="0"/>
                          <a:cs typeface="Times New Roman" panose="02020603050405020304" pitchFamily="18" charset="0"/>
                        </a:rPr>
                        <a:t>The right to rent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a:effectLst/>
                          <a:latin typeface="inherit"/>
                          <a:ea typeface="Calibri" panose="020F0502020204030204" pitchFamily="34" charset="0"/>
                          <a:cs typeface="Times New Roman" panose="02020603050405020304" pitchFamily="18" charset="0"/>
                        </a:rPr>
                        <a:t>right of redemption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spcAft>
                          <a:spcPts val="0"/>
                        </a:spcAft>
                      </a:pPr>
                      <a:r>
                        <a:rPr lang="ru-RU" sz="1400">
                          <a:solidFill>
                            <a:srgbClr val="202124"/>
                          </a:solidFill>
                          <a:effectLst/>
                          <a:latin typeface="inherit"/>
                          <a:ea typeface="Calibri" panose="020F0502020204030204" pitchFamily="34" charset="0"/>
                          <a:cs typeface="Times New Roman" panose="02020603050405020304" pitchFamily="18" charset="0"/>
                        </a:rPr>
                        <a:t>Zhovti Vody,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a:solidFill>
                            <a:srgbClr val="202124"/>
                          </a:solidFill>
                          <a:effectLst/>
                          <a:latin typeface="inherit"/>
                          <a:ea typeface="Calibri" panose="020F0502020204030204" pitchFamily="34" charset="0"/>
                          <a:cs typeface="Times New Roman" panose="02020603050405020304" pitchFamily="18" charset="0"/>
                        </a:rPr>
                        <a:t>St. Budivelnykiv, 17a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810434288"/>
                  </a:ext>
                </a:extLst>
              </a:tr>
              <a:tr h="1107770">
                <a:tc>
                  <a:txBody>
                    <a:bodyPr/>
                    <a:lstStyle/>
                    <a:p>
                      <a:r>
                        <a:rPr lang="uk-UA" sz="1200" kern="1200" dirty="0">
                          <a:solidFill>
                            <a:schemeClr val="tx1"/>
                          </a:solidFill>
                          <a:latin typeface="Cambria" panose="02040503050406030204" pitchFamily="18" charset="0"/>
                          <a:ea typeface="Cambria" panose="02040503050406030204" pitchFamily="18" charset="0"/>
                          <a:cs typeface="+mn-cs"/>
                        </a:rPr>
                        <a:t>3</a:t>
                      </a:r>
                      <a:endParaRPr lang="ru-RU" sz="1200" kern="1200" dirty="0">
                        <a:solidFill>
                          <a:schemeClr val="tx1"/>
                        </a:solidFill>
                        <a:latin typeface="Cambria" panose="02040503050406030204" pitchFamily="18" charset="0"/>
                        <a:ea typeface="Cambria" panose="02040503050406030204" pitchFamily="18" charset="0"/>
                        <a:cs typeface="+mn-cs"/>
                      </a:endParaRPr>
                    </a:p>
                  </a:txBody>
                  <a:tcPr>
                    <a:solidFill>
                      <a:schemeClr val="accent6">
                        <a:lumMod val="40000"/>
                        <a:lumOff val="60000"/>
                      </a:schemeClr>
                    </a:solidFill>
                  </a:tcPr>
                </a:tc>
                <a:tc>
                  <a:txBody>
                    <a:bodyPr/>
                    <a:lstStyle/>
                    <a:p>
                      <a:pPr>
                        <a:spcAft>
                          <a:spcPts val="0"/>
                        </a:spcAft>
                      </a:pPr>
                      <a:r>
                        <a:rPr lang="ru-RU" sz="1400">
                          <a:solidFill>
                            <a:srgbClr val="202124"/>
                          </a:solidFill>
                          <a:effectLst/>
                          <a:latin typeface="inherit"/>
                          <a:ea typeface="Calibri" panose="020F0502020204030204" pitchFamily="34" charset="0"/>
                          <a:cs typeface="Times New Roman" panose="02020603050405020304" pitchFamily="18" charset="0"/>
                        </a:rPr>
                        <a:t>The property complex of the former orphanage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1004,2/ 9359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ru-RU" sz="1400" dirty="0" err="1">
                          <a:effectLst/>
                          <a:latin typeface="inherit"/>
                          <a:ea typeface="Calibri" panose="020F0502020204030204" pitchFamily="34" charset="0"/>
                          <a:cs typeface="Times New Roman" panose="02020603050405020304" pitchFamily="18" charset="0"/>
                        </a:rPr>
                        <a:t>In</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addition</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to</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dangerous</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and</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harmful</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industries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ru-RU" sz="1400" dirty="0" err="1">
                          <a:effectLst/>
                          <a:latin typeface="inherit"/>
                          <a:ea typeface="Calibri" panose="020F0502020204030204" pitchFamily="34" charset="0"/>
                          <a:cs typeface="Times New Roman" panose="02020603050405020304" pitchFamily="18" charset="0"/>
                        </a:rPr>
                        <a:t>The</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right</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to</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rent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dirty="0" err="1">
                          <a:effectLst/>
                          <a:latin typeface="inherit"/>
                          <a:ea typeface="Calibri" panose="020F0502020204030204" pitchFamily="34" charset="0"/>
                          <a:cs typeface="Times New Roman" panose="02020603050405020304" pitchFamily="18" charset="0"/>
                        </a:rPr>
                        <a:t>right</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of</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redemption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ru-RU" sz="1400">
                          <a:solidFill>
                            <a:srgbClr val="202124"/>
                          </a:solidFill>
                          <a:effectLst/>
                          <a:latin typeface="inherit"/>
                          <a:ea typeface="Calibri" panose="020F0502020204030204" pitchFamily="34" charset="0"/>
                          <a:cs typeface="Times New Roman" panose="02020603050405020304" pitchFamily="18" charset="0"/>
                        </a:rPr>
                        <a:t>Zhovti Vody,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a:solidFill>
                            <a:srgbClr val="202124"/>
                          </a:solidFill>
                          <a:effectLst/>
                          <a:latin typeface="inherit"/>
                          <a:ea typeface="Calibri" panose="020F0502020204030204" pitchFamily="34" charset="0"/>
                          <a:cs typeface="Times New Roman" panose="02020603050405020304" pitchFamily="18" charset="0"/>
                        </a:rPr>
                        <a:t>St. Kozatska Slava, 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237091181"/>
                  </a:ext>
                </a:extLst>
              </a:tr>
              <a:tr h="1107770">
                <a:tc>
                  <a:txBody>
                    <a:bodyPr/>
                    <a:lstStyle/>
                    <a:p>
                      <a:r>
                        <a:rPr lang="uk-UA" sz="1200" kern="1200" dirty="0">
                          <a:solidFill>
                            <a:schemeClr val="tx1"/>
                          </a:solidFill>
                          <a:latin typeface="Cambria" panose="02040503050406030204" pitchFamily="18" charset="0"/>
                          <a:ea typeface="Cambria" panose="02040503050406030204" pitchFamily="18" charset="0"/>
                          <a:cs typeface="+mn-cs"/>
                        </a:rPr>
                        <a:t>4</a:t>
                      </a:r>
                      <a:endParaRPr lang="ru-RU" sz="1200" kern="1200" dirty="0">
                        <a:solidFill>
                          <a:schemeClr val="tx1"/>
                        </a:solidFill>
                        <a:latin typeface="Cambria" panose="02040503050406030204" pitchFamily="18" charset="0"/>
                        <a:ea typeface="Cambria" panose="02040503050406030204" pitchFamily="18" charset="0"/>
                        <a:cs typeface="+mn-cs"/>
                      </a:endParaRPr>
                    </a:p>
                  </a:txBody>
                  <a:tcPr>
                    <a:solidFill>
                      <a:schemeClr val="tx2">
                        <a:lumMod val="40000"/>
                        <a:lumOff val="60000"/>
                      </a:schemeClr>
                    </a:solidFill>
                  </a:tcPr>
                </a:tc>
                <a:tc>
                  <a:txBody>
                    <a:bodyPr/>
                    <a:lstStyle/>
                    <a:p>
                      <a:pPr>
                        <a:spcAft>
                          <a:spcPts val="0"/>
                        </a:spcAft>
                      </a:pPr>
                      <a:r>
                        <a:rPr lang="ru-RU" sz="1400">
                          <a:solidFill>
                            <a:srgbClr val="202124"/>
                          </a:solidFill>
                          <a:effectLst/>
                          <a:latin typeface="inherit"/>
                          <a:ea typeface="Calibri" panose="020F0502020204030204" pitchFamily="34" charset="0"/>
                          <a:cs typeface="Times New Roman" panose="02020603050405020304" pitchFamily="18" charset="0"/>
                        </a:rPr>
                        <a:t>The property complex of the former DZ No. 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1229,5/1010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uk-UA"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spcAft>
                          <a:spcPts val="0"/>
                        </a:spcAft>
                      </a:pPr>
                      <a:r>
                        <a:rPr lang="ru-RU" sz="1400">
                          <a:effectLst/>
                          <a:latin typeface="inherit"/>
                          <a:ea typeface="Calibri" panose="020F0502020204030204" pitchFamily="34" charset="0"/>
                          <a:cs typeface="Times New Roman" panose="02020603050405020304" pitchFamily="18" charset="0"/>
                        </a:rPr>
                        <a:t>In addition to dangerous and harmful industries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spcAft>
                          <a:spcPts val="0"/>
                        </a:spcAft>
                      </a:pPr>
                      <a:r>
                        <a:rPr lang="ru-RU" sz="1400" dirty="0" err="1">
                          <a:effectLst/>
                          <a:latin typeface="inherit"/>
                          <a:ea typeface="Calibri" panose="020F0502020204030204" pitchFamily="34" charset="0"/>
                          <a:cs typeface="Times New Roman" panose="02020603050405020304" pitchFamily="18" charset="0"/>
                        </a:rPr>
                        <a:t>The</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right</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to</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rent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dirty="0" err="1">
                          <a:effectLst/>
                          <a:latin typeface="inherit"/>
                          <a:ea typeface="Calibri" panose="020F0502020204030204" pitchFamily="34" charset="0"/>
                          <a:cs typeface="Times New Roman" panose="02020603050405020304" pitchFamily="18" charset="0"/>
                        </a:rPr>
                        <a:t>right</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of</a:t>
                      </a:r>
                      <a:r>
                        <a:rPr lang="ru-RU" sz="1400" dirty="0">
                          <a:effectLst/>
                          <a:latin typeface="inherit"/>
                          <a:ea typeface="Calibri" panose="020F0502020204030204" pitchFamily="34" charset="0"/>
                          <a:cs typeface="Times New Roman" panose="02020603050405020304" pitchFamily="18" charset="0"/>
                        </a:rPr>
                        <a:t> </a:t>
                      </a:r>
                      <a:r>
                        <a:rPr lang="ru-RU" sz="1400" dirty="0" err="1">
                          <a:effectLst/>
                          <a:latin typeface="inherit"/>
                          <a:ea typeface="Calibri" panose="020F0502020204030204" pitchFamily="34" charset="0"/>
                          <a:cs typeface="Times New Roman" panose="02020603050405020304" pitchFamily="18" charset="0"/>
                        </a:rPr>
                        <a:t>redemption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spcAft>
                          <a:spcPts val="0"/>
                        </a:spcAft>
                      </a:pPr>
                      <a:r>
                        <a:rPr lang="ru-RU" sz="1400" dirty="0" err="1">
                          <a:solidFill>
                            <a:srgbClr val="202124"/>
                          </a:solidFill>
                          <a:effectLst/>
                          <a:latin typeface="inherit"/>
                          <a:ea typeface="Calibri" panose="020F0502020204030204" pitchFamily="34" charset="0"/>
                          <a:cs typeface="Times New Roman" panose="02020603050405020304" pitchFamily="18" charset="0"/>
                        </a:rPr>
                        <a:t>Zhovti</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Vody</a:t>
                      </a:r>
                      <a:r>
                        <a:rPr lang="ru-RU" sz="1400" dirty="0">
                          <a:solidFill>
                            <a:srgbClr val="202124"/>
                          </a:solidFill>
                          <a:effectLst/>
                          <a:latin typeface="inherit"/>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400" dirty="0" err="1">
                          <a:solidFill>
                            <a:srgbClr val="202124"/>
                          </a:solidFill>
                          <a:effectLst/>
                          <a:latin typeface="inherit"/>
                          <a:ea typeface="Calibri" panose="020F0502020204030204" pitchFamily="34" charset="0"/>
                          <a:cs typeface="Times New Roman" panose="02020603050405020304" pitchFamily="18" charset="0"/>
                        </a:rPr>
                        <a:t>St</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Kozatska</a:t>
                      </a:r>
                      <a:r>
                        <a:rPr lang="ru-RU" sz="1400" dirty="0">
                          <a:solidFill>
                            <a:srgbClr val="202124"/>
                          </a:solidFill>
                          <a:effectLst/>
                          <a:latin typeface="inherit"/>
                          <a:ea typeface="Calibri" panose="020F0502020204030204" pitchFamily="34" charset="0"/>
                          <a:cs typeface="Times New Roman" panose="02020603050405020304" pitchFamily="18" charset="0"/>
                        </a:rPr>
                        <a:t> </a:t>
                      </a:r>
                      <a:r>
                        <a:rPr lang="ru-RU" sz="1400" dirty="0" err="1">
                          <a:solidFill>
                            <a:srgbClr val="202124"/>
                          </a:solidFill>
                          <a:effectLst/>
                          <a:latin typeface="inherit"/>
                          <a:ea typeface="Calibri" panose="020F0502020204030204" pitchFamily="34" charset="0"/>
                          <a:cs typeface="Times New Roman" panose="02020603050405020304" pitchFamily="18" charset="0"/>
                        </a:rPr>
                        <a:t>Slava</a:t>
                      </a:r>
                      <a:r>
                        <a:rPr lang="ru-RU" sz="1400" dirty="0">
                          <a:solidFill>
                            <a:srgbClr val="202124"/>
                          </a:solidFill>
                          <a:effectLst/>
                          <a:latin typeface="inherit"/>
                          <a:ea typeface="Calibri" panose="020F0502020204030204" pitchFamily="34" charset="0"/>
                          <a:cs typeface="Times New Roman" panose="02020603050405020304" pitchFamily="18" charset="0"/>
                        </a:rPr>
                        <a:t>, 25A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2516052869"/>
                  </a:ext>
                </a:extLst>
              </a:tr>
            </a:tbl>
          </a:graphicData>
        </a:graphic>
      </p:graphicFrame>
    </p:spTree>
    <p:extLst>
      <p:ext uri="{BB962C8B-B14F-4D97-AF65-F5344CB8AC3E}">
        <p14:creationId xmlns:p14="http://schemas.microsoft.com/office/powerpoint/2010/main" val="136305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7"/>
            <a:ext cx="8136901" cy="576065"/>
          </a:xfrm>
        </p:spPr>
        <p:txBody>
          <a:bodyPr>
            <a:noAutofit/>
          </a:bodyPr>
          <a:lstStyle/>
          <a:p>
            <a:pPr marL="571500" indent="-571500">
              <a:buFont typeface="Wingdings" panose="05000000000000000000" pitchFamily="2" charset="2"/>
              <a:buChar char="q"/>
            </a:pPr>
            <a:r>
              <a:rPr lang="ru-RU" sz="2700" b="1" dirty="0" err="1" smtClean="0"/>
              <a:t>Vacant</a:t>
            </a:r>
            <a:r>
              <a:rPr lang="ru-RU" sz="2700" b="1" dirty="0" smtClean="0"/>
              <a:t> </a:t>
            </a:r>
            <a:r>
              <a:rPr lang="ru-RU" sz="2700" b="1" dirty="0" err="1" smtClean="0"/>
              <a:t>premises</a:t>
            </a:r>
            <a:r>
              <a:rPr lang="ru-RU" sz="2700" b="1" dirty="0" smtClean="0"/>
              <a:t> </a:t>
            </a:r>
            <a:r>
              <a:rPr lang="ru-RU" sz="2700" b="1" dirty="0" err="1"/>
              <a:t>of</a:t>
            </a:r>
            <a:r>
              <a:rPr lang="ru-RU" sz="2700" b="1" dirty="0"/>
              <a:t> </a:t>
            </a:r>
            <a:r>
              <a:rPr lang="ru-RU" sz="2700" b="1" dirty="0" err="1"/>
              <a:t>communal</a:t>
            </a:r>
            <a:r>
              <a:rPr lang="ru-RU" sz="2700" b="1" dirty="0"/>
              <a:t> </a:t>
            </a:r>
            <a:r>
              <a:rPr lang="ru-RU" sz="2700" b="1" dirty="0" err="1"/>
              <a:t>enterprises</a:t>
            </a:r>
            <a:r>
              <a:rPr lang="ru-RU" sz="2700" b="1" dirty="0"/>
              <a:t> </a:t>
            </a:r>
            <a:r>
              <a:rPr lang="uk-UA" sz="2700" dirty="0"/>
              <a:t>:</a:t>
            </a:r>
            <a:endParaRPr lang="en-US" sz="27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90674511"/>
              </p:ext>
            </p:extLst>
          </p:nvPr>
        </p:nvGraphicFramePr>
        <p:xfrm>
          <a:off x="827587" y="836713"/>
          <a:ext cx="8136902" cy="5928360"/>
        </p:xfrm>
        <a:graphic>
          <a:graphicData uri="http://schemas.openxmlformats.org/drawingml/2006/table">
            <a:tbl>
              <a:tblPr firstRow="1" bandRow="1">
                <a:tableStyleId>{5C22544A-7EE6-4342-B048-85BDC9FD1C3A}</a:tableStyleId>
              </a:tblPr>
              <a:tblGrid>
                <a:gridCol w="648069">
                  <a:extLst>
                    <a:ext uri="{9D8B030D-6E8A-4147-A177-3AD203B41FA5}">
                      <a16:colId xmlns:a16="http://schemas.microsoft.com/office/drawing/2014/main" val="2356047190"/>
                    </a:ext>
                  </a:extLst>
                </a:gridCol>
                <a:gridCol w="936104">
                  <a:extLst>
                    <a:ext uri="{9D8B030D-6E8A-4147-A177-3AD203B41FA5}">
                      <a16:colId xmlns:a16="http://schemas.microsoft.com/office/drawing/2014/main" val="1371115640"/>
                    </a:ext>
                  </a:extLst>
                </a:gridCol>
                <a:gridCol w="1728192">
                  <a:extLst>
                    <a:ext uri="{9D8B030D-6E8A-4147-A177-3AD203B41FA5}">
                      <a16:colId xmlns:a16="http://schemas.microsoft.com/office/drawing/2014/main" val="144321352"/>
                    </a:ext>
                  </a:extLst>
                </a:gridCol>
                <a:gridCol w="576064">
                  <a:extLst>
                    <a:ext uri="{9D8B030D-6E8A-4147-A177-3AD203B41FA5}">
                      <a16:colId xmlns:a16="http://schemas.microsoft.com/office/drawing/2014/main" val="3838577177"/>
                    </a:ext>
                  </a:extLst>
                </a:gridCol>
                <a:gridCol w="792088">
                  <a:extLst>
                    <a:ext uri="{9D8B030D-6E8A-4147-A177-3AD203B41FA5}">
                      <a16:colId xmlns:a16="http://schemas.microsoft.com/office/drawing/2014/main" val="633774841"/>
                    </a:ext>
                  </a:extLst>
                </a:gridCol>
                <a:gridCol w="1152128">
                  <a:extLst>
                    <a:ext uri="{9D8B030D-6E8A-4147-A177-3AD203B41FA5}">
                      <a16:colId xmlns:a16="http://schemas.microsoft.com/office/drawing/2014/main" val="2418178540"/>
                    </a:ext>
                  </a:extLst>
                </a:gridCol>
                <a:gridCol w="1008112">
                  <a:extLst>
                    <a:ext uri="{9D8B030D-6E8A-4147-A177-3AD203B41FA5}">
                      <a16:colId xmlns:a16="http://schemas.microsoft.com/office/drawing/2014/main" val="847240233"/>
                    </a:ext>
                  </a:extLst>
                </a:gridCol>
                <a:gridCol w="1296145">
                  <a:extLst>
                    <a:ext uri="{9D8B030D-6E8A-4147-A177-3AD203B41FA5}">
                      <a16:colId xmlns:a16="http://schemas.microsoft.com/office/drawing/2014/main" val="1087966929"/>
                    </a:ext>
                  </a:extLst>
                </a:gridCol>
              </a:tblGrid>
              <a:tr h="824667">
                <a:tc>
                  <a:txBody>
                    <a:bodyPr/>
                    <a:lstStyle/>
                    <a:p>
                      <a:pPr>
                        <a:spcAft>
                          <a:spcPts val="0"/>
                        </a:spcAft>
                      </a:pPr>
                      <a:r>
                        <a:rPr lang="ru-RU" sz="1100" b="1" dirty="0" err="1" smtClean="0">
                          <a:solidFill>
                            <a:srgbClr val="202124"/>
                          </a:solidFill>
                          <a:effectLst/>
                          <a:latin typeface="Arial" panose="020B0604020202020204" pitchFamily="34" charset="0"/>
                          <a:ea typeface="Cambria" panose="02040503050406030204" pitchFamily="18" charset="0"/>
                          <a:cs typeface="Arial" panose="020B0604020202020204" pitchFamily="34" charset="0"/>
                        </a:rPr>
                        <a:t>Object</a:t>
                      </a:r>
                      <a:r>
                        <a:rPr lang="ru-RU" sz="1100" b="1" dirty="0" smtClean="0">
                          <a:solidFill>
                            <a:srgbClr val="202124"/>
                          </a:solidFill>
                          <a:effectLst/>
                          <a:latin typeface="Arial" panose="020B0604020202020204" pitchFamily="34" charset="0"/>
                          <a:ea typeface="Cambria" panose="02040503050406030204" pitchFamily="18" charset="0"/>
                          <a:cs typeface="Arial" panose="020B0604020202020204" pitchFamily="34" charset="0"/>
                        </a:rPr>
                        <a:t> </a:t>
                      </a:r>
                      <a:r>
                        <a:rPr lang="ru-RU" sz="1100" b="1" dirty="0" err="1" smtClean="0">
                          <a:solidFill>
                            <a:srgbClr val="202124"/>
                          </a:solidFill>
                          <a:effectLst/>
                          <a:latin typeface="Arial" panose="020B0604020202020204" pitchFamily="34" charset="0"/>
                          <a:ea typeface="Cambria" panose="02040503050406030204" pitchFamily="18" charset="0"/>
                          <a:cs typeface="Arial" panose="020B0604020202020204" pitchFamily="34" charset="0"/>
                        </a:rPr>
                        <a:t>name</a:t>
                      </a:r>
                      <a:r>
                        <a:rPr lang="ru-RU" sz="1100" b="1" dirty="0" smtClean="0">
                          <a:solidFill>
                            <a:srgbClr val="202124"/>
                          </a:solidFill>
                          <a:effectLst/>
                          <a:latin typeface="Arial" panose="020B0604020202020204" pitchFamily="34" charset="0"/>
                          <a:ea typeface="Cambria" panose="02040503050406030204" pitchFamily="18" charset="0"/>
                          <a:cs typeface="Arial" panose="020B0604020202020204" pitchFamily="34" charset="0"/>
                        </a:rPr>
                        <a:t>, </a:t>
                      </a:r>
                      <a:r>
                        <a:rPr lang="ru-RU" sz="1100" b="1" dirty="0" err="1" smtClean="0">
                          <a:solidFill>
                            <a:srgbClr val="202124"/>
                          </a:solidFill>
                          <a:effectLst/>
                          <a:latin typeface="Arial" panose="020B0604020202020204" pitchFamily="34" charset="0"/>
                          <a:ea typeface="Cambria" panose="02040503050406030204" pitchFamily="18" charset="0"/>
                          <a:cs typeface="Arial" panose="020B0604020202020204" pitchFamily="34" charset="0"/>
                        </a:rPr>
                        <a:t>location</a:t>
                      </a:r>
                      <a:endParaRPr lang="en-US" sz="11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chemeClr val="accent1">
                        <a:lumMod val="40000"/>
                        <a:lumOff val="60000"/>
                      </a:schemeClr>
                    </a:solidFill>
                  </a:tcPr>
                </a:tc>
                <a:tc>
                  <a:txBody>
                    <a:bodyPr/>
                    <a:lstStyle/>
                    <a:p>
                      <a:pPr>
                        <a:spcAft>
                          <a:spcPts val="0"/>
                        </a:spcAft>
                      </a:pPr>
                      <a:r>
                        <a:rPr lang="ru-RU" sz="1100" b="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Object description, purpose</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1100" b="1">
                          <a:effectLst/>
                          <a:latin typeface="Cambria" panose="02040503050406030204" pitchFamily="18" charset="0"/>
                          <a:ea typeface="Cambria" panose="02040503050406030204" pitchFamily="18" charset="0"/>
                          <a:cs typeface="Times New Roman" panose="02020603050405020304" pitchFamily="18" charset="0"/>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r>
                        <a:rPr lang="ru-RU" sz="11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Technical</a:t>
                      </a:r>
                      <a:r>
                        <a:rPr lang="ru-RU" sz="1100" b="1"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1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indicators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1100" b="1" dirty="0">
                          <a:effectLst/>
                          <a:latin typeface="Cambria" panose="02040503050406030204" pitchFamily="18"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r>
                        <a:rPr lang="ru-RU" sz="1100" b="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Cooperation mechanism</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1100" b="1">
                          <a:effectLst/>
                          <a:latin typeface="Cambria" panose="02040503050406030204" pitchFamily="18" charset="0"/>
                          <a:ea typeface="Cambria" panose="02040503050406030204" pitchFamily="18" charset="0"/>
                          <a:cs typeface="Times New Roman" panose="02020603050405020304" pitchFamily="18" charset="0"/>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r>
                        <a:rPr lang="ru-RU" sz="1100" b="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Initiator</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1100" b="1">
                          <a:effectLst/>
                          <a:latin typeface="Cambria" panose="02040503050406030204" pitchFamily="18" charset="0"/>
                          <a:ea typeface="Cambria" panose="02040503050406030204" pitchFamily="18" charset="0"/>
                          <a:cs typeface="Times New Roman" panose="02020603050405020304" pitchFamily="18" charset="0"/>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r>
                        <a:rPr lang="ru-RU" sz="1100" b="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Engineering structure</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1100" b="1">
                          <a:effectLst/>
                          <a:latin typeface="Cambria" panose="02040503050406030204" pitchFamily="18" charset="0"/>
                          <a:ea typeface="Cambria" panose="02040503050406030204" pitchFamily="18" charset="0"/>
                          <a:cs typeface="Times New Roman" panose="02020603050405020304" pitchFamily="18" charset="0"/>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r>
                        <a:rPr lang="ru-RU" sz="1100" b="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Land plot</a:t>
                      </a:r>
                      <a:r>
                        <a:rPr lang="uk-UA" sz="1100" b="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100" b="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destination</a:t>
                      </a:r>
                      <a:r>
                        <a:rPr lang="uk-UA" sz="1100" b="1">
                          <a:effectLst/>
                          <a:latin typeface="Cambria" panose="02040503050406030204" pitchFamily="18" charset="0"/>
                          <a:ea typeface="Cambria" panose="02040503050406030204" pitchFamily="18" charset="0"/>
                          <a:cs typeface="Times New Roman" panose="02020603050405020304" pitchFamily="18" charset="0"/>
                        </a:rPr>
                        <a:t>)</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1100" b="1">
                          <a:effectLst/>
                          <a:latin typeface="Cambria" panose="02040503050406030204" pitchFamily="18" charset="0"/>
                          <a:ea typeface="Cambria" panose="02040503050406030204" pitchFamily="18" charset="0"/>
                          <a:cs typeface="Times New Roman" panose="02020603050405020304" pitchFamily="18" charset="0"/>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r>
                        <a:rPr lang="ru-RU" sz="11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Logistics</a:t>
                      </a:r>
                      <a:r>
                        <a:rPr lang="ru-RU" sz="1100" b="1" dirty="0">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 </a:t>
                      </a:r>
                      <a:r>
                        <a:rPr lang="ru-RU" sz="1100" b="1" dirty="0" err="1">
                          <a:solidFill>
                            <a:srgbClr val="202124"/>
                          </a:solidFill>
                          <a:effectLst/>
                          <a:latin typeface="Cambria" panose="02040503050406030204" pitchFamily="18" charset="0"/>
                          <a:ea typeface="Cambria" panose="02040503050406030204" pitchFamily="18" charset="0"/>
                          <a:cs typeface="Times New Roman" panose="02020603050405020304" pitchFamily="18" charset="0"/>
                        </a:rPr>
                        <a:t>infrastructure</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1100" b="1" dirty="0">
                          <a:effectLst/>
                          <a:latin typeface="Cambria" panose="02040503050406030204" pitchFamily="18"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603374054"/>
                  </a:ext>
                </a:extLst>
              </a:tr>
              <a:tr h="2698911">
                <a:tc>
                  <a:txBody>
                    <a:bodyPr/>
                    <a:lstStyle/>
                    <a:p>
                      <a:pPr>
                        <a:spcAft>
                          <a:spcPts val="0"/>
                        </a:spcAft>
                      </a:pPr>
                      <a:r>
                        <a:rPr lang="ru-RU" sz="1000" dirty="0" err="1">
                          <a:solidFill>
                            <a:srgbClr val="202124"/>
                          </a:solidFill>
                          <a:effectLst/>
                          <a:latin typeface="+mn-lt"/>
                          <a:ea typeface="Calibri" panose="020F0502020204030204" pitchFamily="34" charset="0"/>
                          <a:cs typeface="Times New Roman" panose="02020603050405020304" pitchFamily="18" charset="0"/>
                        </a:rPr>
                        <a:t>Department</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vehicles</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and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mechanization</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Zhovti</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Vody</a:t>
                      </a:r>
                      <a:r>
                        <a:rPr lang="ru-RU" sz="1000" dirty="0">
                          <a:solidFill>
                            <a:srgbClr val="202124"/>
                          </a:solidFill>
                          <a:effectLst/>
                          <a:latin typeface="+mn-lt"/>
                          <a:ea typeface="Calibri" panose="020F0502020204030204" pitchFamily="34" charset="0"/>
                          <a:cs typeface="Times New Roman" panose="02020603050405020304" pitchFamily="18" charset="0"/>
                        </a:rPr>
                        <a:t>, 20 V. </a:t>
                      </a:r>
                      <a:r>
                        <a:rPr lang="ru-RU" sz="1000" dirty="0" err="1">
                          <a:solidFill>
                            <a:srgbClr val="202124"/>
                          </a:solidFill>
                          <a:effectLst/>
                          <a:latin typeface="+mn-lt"/>
                          <a:ea typeface="Calibri" panose="020F0502020204030204" pitchFamily="34" charset="0"/>
                          <a:cs typeface="Times New Roman" panose="02020603050405020304" pitchFamily="18" charset="0"/>
                        </a:rPr>
                        <a:t>Zhukovsky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St</a:t>
                      </a:r>
                      <a:r>
                        <a:rPr lang="ru-RU" sz="1000" dirty="0">
                          <a:solidFill>
                            <a:srgbClr val="202124"/>
                          </a:solidFill>
                          <a:effectLst/>
                          <a:latin typeface="+mn-lt"/>
                          <a:ea typeface="Calibri" panose="020F0502020204030204" pitchFamily="34"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8580" marR="68580" marT="0" marB="0">
                    <a:solidFill>
                      <a:schemeClr val="accent6">
                        <a:lumMod val="40000"/>
                        <a:lumOff val="60000"/>
                      </a:schemeClr>
                    </a:solidFill>
                  </a:tcPr>
                </a:tc>
                <a:tc>
                  <a:txBody>
                    <a:bodyPr/>
                    <a:lstStyle/>
                    <a:p>
                      <a:pPr>
                        <a:spcAft>
                          <a:spcPts val="0"/>
                        </a:spcAft>
                      </a:pPr>
                      <a:r>
                        <a:rPr lang="ru-RU" sz="1000">
                          <a:solidFill>
                            <a:srgbClr val="202124"/>
                          </a:solidFill>
                          <a:effectLst/>
                          <a:latin typeface="+mn-lt"/>
                          <a:ea typeface="Calibri" panose="020F0502020204030204" pitchFamily="34" charset="0"/>
                          <a:cs typeface="Times New Roman" panose="02020603050405020304" pitchFamily="18" charset="0"/>
                        </a:rPr>
                        <a:t>precinct for placing automobile transport, </a:t>
                      </a:r>
                      <a:endParaRPr lang="en-US" sz="1000">
                        <a:effectLst/>
                        <a:latin typeface="+mn-lt"/>
                        <a:ea typeface="Calibri" panose="020F0502020204030204" pitchFamily="34" charset="0"/>
                        <a:cs typeface="Times New Roman" panose="02020603050405020304" pitchFamily="18" charset="0"/>
                      </a:endParaRPr>
                    </a:p>
                    <a:p>
                      <a:pPr>
                        <a:spcAft>
                          <a:spcPts val="0"/>
                        </a:spcAft>
                      </a:pPr>
                      <a:r>
                        <a:rPr lang="ru-RU" sz="1000">
                          <a:solidFill>
                            <a:srgbClr val="202124"/>
                          </a:solidFill>
                          <a:effectLst/>
                          <a:latin typeface="+mn-lt"/>
                          <a:ea typeface="Calibri" panose="020F0502020204030204" pitchFamily="34" charset="0"/>
                          <a:cs typeface="Times New Roman" panose="02020603050405020304" pitchFamily="18" charset="0"/>
                        </a:rPr>
                        <a:t>the total building area is 9,378 thousand m²</a:t>
                      </a:r>
                      <a:endParaRPr lang="en-US" sz="1000">
                        <a:effectLst/>
                        <a:latin typeface="+mn-lt"/>
                        <a:ea typeface="Calibri" panose="020F0502020204030204" pitchFamily="34" charset="0"/>
                        <a:cs typeface="Times New Roman" panose="02020603050405020304" pitchFamily="18" charset="0"/>
                      </a:endParaRPr>
                    </a:p>
                    <a:p>
                      <a:pPr>
                        <a:spcAft>
                          <a:spcPts val="0"/>
                        </a:spcAft>
                      </a:pPr>
                      <a:r>
                        <a:rPr lang="en-US" sz="1000">
                          <a:effectLst/>
                          <a:latin typeface="+mn-lt"/>
                          <a:ea typeface="Calibri" panose="020F0502020204030204" pitchFamily="34" charset="0"/>
                          <a:cs typeface="Times New Roman" panose="02020603050405020304" pitchFamily="18" charset="0"/>
                        </a:rPr>
                        <a:t> </a:t>
                      </a:r>
                    </a:p>
                  </a:txBody>
                  <a:tcPr marL="68580" marR="68580" marT="0" marB="0">
                    <a:solidFill>
                      <a:schemeClr val="accent6">
                        <a:lumMod val="40000"/>
                        <a:lumOff val="60000"/>
                      </a:schemeClr>
                    </a:solidFill>
                  </a:tcPr>
                </a:tc>
                <a:tc>
                  <a:txBody>
                    <a:bodyPr/>
                    <a:lstStyle/>
                    <a:p>
                      <a:pPr>
                        <a:spcAft>
                          <a:spcPts val="0"/>
                        </a:spcAft>
                      </a:pPr>
                      <a:r>
                        <a:rPr lang="ru-RU" sz="1000" dirty="0" err="1">
                          <a:solidFill>
                            <a:srgbClr val="202124"/>
                          </a:solidFill>
                          <a:effectLst/>
                          <a:latin typeface="+mn-lt"/>
                          <a:ea typeface="Calibri" panose="020F0502020204030204" pitchFamily="34" charset="0"/>
                          <a:cs typeface="Times New Roman" panose="02020603050405020304" pitchFamily="18" charset="0"/>
                        </a:rPr>
                        <a:t>administrative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building</a:t>
                      </a:r>
                      <a:r>
                        <a:rPr lang="ru-RU" sz="1000" dirty="0">
                          <a:solidFill>
                            <a:srgbClr val="202124"/>
                          </a:solidFill>
                          <a:effectLst/>
                          <a:latin typeface="+mn-lt"/>
                          <a:ea typeface="Calibri" panose="020F0502020204030204" pitchFamily="34" charset="0"/>
                          <a:cs typeface="Times New Roman" panose="02020603050405020304" pitchFamily="18" charset="0"/>
                        </a:rPr>
                        <a:t> (S=102.5 m²); </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garages</a:t>
                      </a:r>
                      <a:r>
                        <a:rPr lang="ru-RU" sz="1000" dirty="0">
                          <a:solidFill>
                            <a:srgbClr val="202124"/>
                          </a:solidFill>
                          <a:effectLst/>
                          <a:latin typeface="+mn-lt"/>
                          <a:ea typeface="Calibri" panose="020F0502020204030204" pitchFamily="34" charset="0"/>
                          <a:cs typeface="Times New Roman" panose="02020603050405020304" pitchFamily="18" charset="0"/>
                        </a:rPr>
                        <a:t> (S=204.5 m²); </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household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building</a:t>
                      </a:r>
                      <a:r>
                        <a:rPr lang="ru-RU" sz="1000" dirty="0">
                          <a:solidFill>
                            <a:srgbClr val="202124"/>
                          </a:solidFill>
                          <a:effectLst/>
                          <a:latin typeface="+mn-lt"/>
                          <a:ea typeface="Calibri" panose="020F0502020204030204" pitchFamily="34" charset="0"/>
                          <a:cs typeface="Times New Roman" panose="02020603050405020304" pitchFamily="18" charset="0"/>
                        </a:rPr>
                        <a:t> (S=312.1 m²)</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entrance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to</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cellar</a:t>
                      </a:r>
                      <a:r>
                        <a:rPr lang="ru-RU" sz="1000" dirty="0">
                          <a:solidFill>
                            <a:srgbClr val="202124"/>
                          </a:solidFill>
                          <a:effectLst/>
                          <a:latin typeface="+mn-lt"/>
                          <a:ea typeface="Calibri" panose="020F0502020204030204" pitchFamily="34" charset="0"/>
                          <a:cs typeface="Times New Roman" panose="02020603050405020304" pitchFamily="18" charset="0"/>
                        </a:rPr>
                        <a:t> (S=6.7 m²);</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mechanical</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workshop</a:t>
                      </a:r>
                      <a:r>
                        <a:rPr lang="ru-RU" sz="1000" dirty="0">
                          <a:solidFill>
                            <a:srgbClr val="202124"/>
                          </a:solidFill>
                          <a:effectLst/>
                          <a:latin typeface="+mn-lt"/>
                          <a:ea typeface="Calibri" panose="020F0502020204030204" pitchFamily="34" charset="0"/>
                          <a:cs typeface="Times New Roman" panose="02020603050405020304" pitchFamily="18" charset="0"/>
                        </a:rPr>
                        <a:t> (S=347.6 m²);</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guard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house</a:t>
                      </a:r>
                      <a:r>
                        <a:rPr lang="ru-RU" sz="1000" dirty="0">
                          <a:solidFill>
                            <a:srgbClr val="202124"/>
                          </a:solidFill>
                          <a:effectLst/>
                          <a:latin typeface="+mn-lt"/>
                          <a:ea typeface="Calibri" panose="020F0502020204030204" pitchFamily="34" charset="0"/>
                          <a:cs typeface="Times New Roman" panose="02020603050405020304" pitchFamily="18" charset="0"/>
                        </a:rPr>
                        <a:t> (S=47.5 m²);</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repair</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box</a:t>
                      </a:r>
                      <a:r>
                        <a:rPr lang="ru-RU" sz="1000" dirty="0">
                          <a:solidFill>
                            <a:srgbClr val="202124"/>
                          </a:solidFill>
                          <a:effectLst/>
                          <a:latin typeface="+mn-lt"/>
                          <a:ea typeface="Calibri" panose="020F0502020204030204" pitchFamily="34" charset="0"/>
                          <a:cs typeface="Times New Roman" panose="02020603050405020304" pitchFamily="18" charset="0"/>
                        </a:rPr>
                        <a:t> (S=367.8 m²);</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wagon</a:t>
                      </a:r>
                      <a:r>
                        <a:rPr lang="ru-RU" sz="1000" dirty="0">
                          <a:solidFill>
                            <a:srgbClr val="202124"/>
                          </a:solidFill>
                          <a:effectLst/>
                          <a:latin typeface="+mn-lt"/>
                          <a:ea typeface="Calibri" panose="020F0502020204030204" pitchFamily="34" charset="0"/>
                          <a:cs typeface="Times New Roman" panose="02020603050405020304" pitchFamily="18" charset="0"/>
                        </a:rPr>
                        <a:t> (S=17.7m²);</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weight</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shed</a:t>
                      </a:r>
                      <a:r>
                        <a:rPr lang="ru-RU" sz="1000" dirty="0">
                          <a:solidFill>
                            <a:srgbClr val="202124"/>
                          </a:solidFill>
                          <a:effectLst/>
                          <a:latin typeface="+mn-lt"/>
                          <a:ea typeface="Calibri" panose="020F0502020204030204" pitchFamily="34" charset="0"/>
                          <a:cs typeface="Times New Roman" panose="02020603050405020304" pitchFamily="18" charset="0"/>
                        </a:rPr>
                        <a:t> (S=138.6 m²);</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garage</a:t>
                      </a:r>
                      <a:r>
                        <a:rPr lang="ru-RU" sz="1000" dirty="0">
                          <a:solidFill>
                            <a:srgbClr val="202124"/>
                          </a:solidFill>
                          <a:effectLst/>
                          <a:latin typeface="+mn-lt"/>
                          <a:ea typeface="Calibri" panose="020F0502020204030204" pitchFamily="34" charset="0"/>
                          <a:cs typeface="Times New Roman" panose="02020603050405020304" pitchFamily="18" charset="0"/>
                        </a:rPr>
                        <a:t> (S=353.7 m²);</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area</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yard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is</a:t>
                      </a:r>
                      <a:r>
                        <a:rPr lang="ru-RU" sz="1000" dirty="0">
                          <a:solidFill>
                            <a:srgbClr val="202124"/>
                          </a:solidFill>
                          <a:effectLst/>
                          <a:latin typeface="+mn-lt"/>
                          <a:ea typeface="Calibri" panose="020F0502020204030204" pitchFamily="34" charset="0"/>
                          <a:cs typeface="Times New Roman" panose="02020603050405020304" pitchFamily="18" charset="0"/>
                        </a:rPr>
                        <a:t> 4,548m²</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r>
                        <a:rPr lang="ru-RU" sz="1000">
                          <a:solidFill>
                            <a:srgbClr val="202124"/>
                          </a:solidFill>
                          <a:effectLst/>
                          <a:latin typeface="+mn-lt"/>
                          <a:ea typeface="Calibri" panose="020F0502020204030204" pitchFamily="34" charset="0"/>
                          <a:cs typeface="Times New Roman" panose="02020603050405020304" pitchFamily="18" charset="0"/>
                        </a:rPr>
                        <a:t>Rent: short-, medium-, long-term</a:t>
                      </a:r>
                      <a:endParaRPr lang="en-US" sz="1000">
                        <a:effectLst/>
                        <a:latin typeface="+mn-lt"/>
                        <a:ea typeface="Calibri" panose="020F0502020204030204" pitchFamily="34" charset="0"/>
                        <a:cs typeface="Times New Roman" panose="02020603050405020304" pitchFamily="18" charset="0"/>
                      </a:endParaRPr>
                    </a:p>
                    <a:p>
                      <a:pPr>
                        <a:spcAft>
                          <a:spcPts val="0"/>
                        </a:spcAft>
                      </a:pPr>
                      <a:r>
                        <a:rPr lang="en-US" sz="1000">
                          <a:effectLst/>
                          <a:latin typeface="+mn-lt"/>
                          <a:ea typeface="Calibri" panose="020F0502020204030204" pitchFamily="34" charset="0"/>
                          <a:cs typeface="Times New Roman" panose="02020603050405020304" pitchFamily="18" charset="0"/>
                        </a:rPr>
                        <a:t> </a:t>
                      </a:r>
                    </a:p>
                  </a:txBody>
                  <a:tcPr marL="68580" marR="68580" marT="0" marB="0">
                    <a:solidFill>
                      <a:schemeClr val="accent6">
                        <a:lumMod val="40000"/>
                        <a:lumOff val="60000"/>
                      </a:schemeClr>
                    </a:solidFill>
                  </a:tcPr>
                </a:tc>
                <a:tc>
                  <a:txBody>
                    <a:bodyPr/>
                    <a:lstStyle/>
                    <a:p>
                      <a:pPr>
                        <a:spcAft>
                          <a:spcPts val="0"/>
                        </a:spcAft>
                      </a:pPr>
                      <a:r>
                        <a:rPr lang="ru-RU" sz="1000" dirty="0">
                          <a:solidFill>
                            <a:srgbClr val="202124"/>
                          </a:solidFill>
                          <a:effectLst/>
                          <a:latin typeface="+mn-lt"/>
                          <a:ea typeface="Calibri" panose="020F0502020204030204" pitchFamily="34" charset="0"/>
                          <a:cs typeface="Times New Roman" panose="02020603050405020304" pitchFamily="18" charset="0"/>
                        </a:rPr>
                        <a:t>KP "</a:t>
                      </a:r>
                      <a:r>
                        <a:rPr lang="ru-RU" sz="1000" dirty="0" err="1">
                          <a:solidFill>
                            <a:srgbClr val="202124"/>
                          </a:solidFill>
                          <a:effectLst/>
                          <a:latin typeface="+mn-lt"/>
                          <a:ea typeface="Calibri" panose="020F0502020204030204" pitchFamily="34" charset="0"/>
                          <a:cs typeface="Times New Roman" panose="02020603050405020304" pitchFamily="18" charset="0"/>
                        </a:rPr>
                        <a:t>Production</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housing</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repair</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and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operation</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association</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Zhovtovod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city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council</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8580" marR="68580" marT="0" marB="0">
                    <a:solidFill>
                      <a:schemeClr val="accent6">
                        <a:lumMod val="40000"/>
                        <a:lumOff val="60000"/>
                      </a:schemeClr>
                    </a:solidFill>
                  </a:tcPr>
                </a:tc>
                <a:tc>
                  <a:txBody>
                    <a:bodyPr/>
                    <a:lstStyle/>
                    <a:p>
                      <a:pPr>
                        <a:spcAft>
                          <a:spcPts val="0"/>
                        </a:spcAft>
                      </a:pPr>
                      <a:r>
                        <a:rPr lang="ru-RU" sz="1000" dirty="0" err="1">
                          <a:solidFill>
                            <a:srgbClr val="202124"/>
                          </a:solidFill>
                          <a:effectLst/>
                          <a:latin typeface="+mn-lt"/>
                          <a:ea typeface="Calibri" panose="020F0502020204030204" pitchFamily="34" charset="0"/>
                          <a:cs typeface="Times New Roman" panose="02020603050405020304" pitchFamily="18" charset="0"/>
                        </a:rPr>
                        <a:t>Electricity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water</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supply</a:t>
                      </a:r>
                      <a:r>
                        <a:rPr lang="ru-RU" sz="1000" dirty="0">
                          <a:solidFill>
                            <a:srgbClr val="202124"/>
                          </a:solidFill>
                          <a:effectLst/>
                          <a:latin typeface="+mn-lt"/>
                          <a:ea typeface="Calibri" panose="020F0502020204030204" pitchFamily="34" charset="0"/>
                          <a:cs typeface="Times New Roman" panose="02020603050405020304" pitchFamily="18" charset="0"/>
                        </a:rPr>
                        <a:t>/</a:t>
                      </a:r>
                      <a:r>
                        <a:rPr lang="ru-RU" sz="1000" dirty="0" err="1">
                          <a:solidFill>
                            <a:srgbClr val="202124"/>
                          </a:solidFill>
                          <a:effectLst/>
                          <a:latin typeface="+mn-lt"/>
                          <a:ea typeface="Calibri" panose="020F0502020204030204" pitchFamily="34" charset="0"/>
                          <a:cs typeface="Times New Roman" panose="02020603050405020304" pitchFamily="18" charset="0"/>
                        </a:rPr>
                        <a:t>drainage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gas</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supply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and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heating</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system</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networks</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available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services</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temporarily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disconnected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but</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possible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to</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connect</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if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necessary</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8580" marR="68580" marT="0" marB="0">
                    <a:solidFill>
                      <a:schemeClr val="accent6">
                        <a:lumMod val="40000"/>
                        <a:lumOff val="60000"/>
                      </a:schemeClr>
                    </a:solidFill>
                  </a:tcPr>
                </a:tc>
                <a:tc>
                  <a:txBody>
                    <a:bodyPr/>
                    <a:lstStyle/>
                    <a:p>
                      <a:pPr>
                        <a:spcAft>
                          <a:spcPts val="0"/>
                        </a:spcAft>
                      </a:pPr>
                      <a:r>
                        <a:rPr lang="ru-RU" sz="1000" dirty="0" err="1">
                          <a:solidFill>
                            <a:srgbClr val="202124"/>
                          </a:solidFill>
                          <a:effectLst/>
                          <a:latin typeface="+mn-lt"/>
                          <a:ea typeface="Calibri" panose="020F0502020204030204" pitchFamily="34" charset="0"/>
                          <a:cs typeface="Times New Roman" panose="02020603050405020304" pitchFamily="18" charset="0"/>
                        </a:rPr>
                        <a:t>lands</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communal</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property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for</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industrial</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purposes</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en-US" sz="1000" dirty="0">
                          <a:effectLst/>
                          <a:latin typeface="+mn-lt"/>
                          <a:ea typeface="Calibri" panose="020F0502020204030204" pitchFamily="34" charset="0"/>
                          <a:cs typeface="Times New Roman" panose="02020603050405020304" pitchFamily="18" charset="0"/>
                        </a:rPr>
                        <a:t> </a:t>
                      </a:r>
                    </a:p>
                  </a:txBody>
                  <a:tcPr marL="68580" marR="68580" marT="0" marB="0">
                    <a:solidFill>
                      <a:schemeClr val="accent6">
                        <a:lumMod val="40000"/>
                        <a:lumOff val="60000"/>
                      </a:schemeClr>
                    </a:solidFill>
                  </a:tcPr>
                </a:tc>
                <a:tc>
                  <a:txBody>
                    <a:bodyPr/>
                    <a:lstStyle/>
                    <a:p>
                      <a:pPr>
                        <a:spcAft>
                          <a:spcPts val="0"/>
                        </a:spcAft>
                      </a:pPr>
                      <a:r>
                        <a:rPr lang="en-US" sz="1000" dirty="0">
                          <a:solidFill>
                            <a:srgbClr val="202124"/>
                          </a:solidFill>
                          <a:effectLst/>
                          <a:latin typeface="+mn-lt"/>
                          <a:ea typeface="Calibri" panose="020F0502020204030204" pitchFamily="34" charset="0"/>
                          <a:cs typeface="Times New Roman" panose="02020603050405020304" pitchFamily="18" charset="0"/>
                        </a:rPr>
                        <a:t>There is no access to the railway track, access roads to the object and to the territory of the object made of asphalt concrete are available. </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distance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to</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city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Kryvyi</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Rih</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is</a:t>
                      </a:r>
                      <a:r>
                        <a:rPr lang="ru-RU" sz="1000" dirty="0">
                          <a:solidFill>
                            <a:srgbClr val="202124"/>
                          </a:solidFill>
                          <a:effectLst/>
                          <a:latin typeface="+mn-lt"/>
                          <a:ea typeface="Calibri" panose="020F0502020204030204" pitchFamily="34" charset="0"/>
                          <a:cs typeface="Times New Roman" panose="02020603050405020304" pitchFamily="18" charset="0"/>
                        </a:rPr>
                        <a:t> 67.6 </a:t>
                      </a:r>
                      <a:r>
                        <a:rPr lang="ru-RU" sz="1000" dirty="0" err="1">
                          <a:solidFill>
                            <a:srgbClr val="202124"/>
                          </a:solidFill>
                          <a:effectLst/>
                          <a:latin typeface="+mn-lt"/>
                          <a:ea typeface="Calibri" panose="020F0502020204030204" pitchFamily="34" charset="0"/>
                          <a:cs typeface="Times New Roman" panose="02020603050405020304" pitchFamily="18" charset="0"/>
                        </a:rPr>
                        <a:t>km</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city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Dnipro</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is</a:t>
                      </a:r>
                      <a:r>
                        <a:rPr lang="ru-RU" sz="1000" dirty="0">
                          <a:solidFill>
                            <a:srgbClr val="202124"/>
                          </a:solidFill>
                          <a:effectLst/>
                          <a:latin typeface="+mn-lt"/>
                          <a:ea typeface="Calibri" panose="020F0502020204030204" pitchFamily="34" charset="0"/>
                          <a:cs typeface="Times New Roman" panose="02020603050405020304" pitchFamily="18" charset="0"/>
                        </a:rPr>
                        <a:t> 136 </a:t>
                      </a:r>
                      <a:r>
                        <a:rPr lang="ru-RU" sz="1000" dirty="0" err="1">
                          <a:solidFill>
                            <a:srgbClr val="202124"/>
                          </a:solidFill>
                          <a:effectLst/>
                          <a:latin typeface="+mn-lt"/>
                          <a:ea typeface="Calibri" panose="020F0502020204030204" pitchFamily="34" charset="0"/>
                          <a:cs typeface="Times New Roman" panose="02020603050405020304" pitchFamily="18" charset="0"/>
                        </a:rPr>
                        <a:t>km</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and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city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Kropyvnytskyi</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is</a:t>
                      </a:r>
                      <a:r>
                        <a:rPr lang="ru-RU" sz="1000" dirty="0">
                          <a:solidFill>
                            <a:srgbClr val="202124"/>
                          </a:solidFill>
                          <a:effectLst/>
                          <a:latin typeface="+mn-lt"/>
                          <a:ea typeface="Calibri" panose="020F0502020204030204" pitchFamily="34" charset="0"/>
                          <a:cs typeface="Times New Roman" panose="02020603050405020304" pitchFamily="18" charset="0"/>
                        </a:rPr>
                        <a:t> 117.1 </a:t>
                      </a:r>
                      <a:r>
                        <a:rPr lang="ru-RU" sz="1000" dirty="0" err="1">
                          <a:solidFill>
                            <a:srgbClr val="202124"/>
                          </a:solidFill>
                          <a:effectLst/>
                          <a:latin typeface="+mn-lt"/>
                          <a:ea typeface="Calibri" panose="020F0502020204030204" pitchFamily="34" charset="0"/>
                          <a:cs typeface="Times New Roman" panose="02020603050405020304" pitchFamily="18" charset="0"/>
                        </a:rPr>
                        <a:t>km</a:t>
                      </a:r>
                      <a:r>
                        <a:rPr lang="ru-RU" sz="1000" dirty="0">
                          <a:solidFill>
                            <a:srgbClr val="202124"/>
                          </a:solidFill>
                          <a:effectLst/>
                          <a:latin typeface="+mn-lt"/>
                          <a:ea typeface="Calibri" panose="020F0502020204030204" pitchFamily="34" charset="0"/>
                          <a:cs typeface="Times New Roman" panose="02020603050405020304" pitchFamily="18" charset="0"/>
                        </a:rPr>
                        <a:t>.</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6732516"/>
                  </a:ext>
                </a:extLst>
              </a:tr>
              <a:tr h="2309068">
                <a:tc>
                  <a:txBody>
                    <a:bodyPr/>
                    <a:lstStyle/>
                    <a:p>
                      <a:pPr>
                        <a:spcAft>
                          <a:spcPts val="0"/>
                        </a:spcAft>
                      </a:pPr>
                      <a:r>
                        <a:rPr lang="ru-RU" sz="1100" dirty="0" err="1">
                          <a:solidFill>
                            <a:srgbClr val="202124"/>
                          </a:solidFill>
                          <a:effectLst/>
                          <a:latin typeface="+mn-lt"/>
                          <a:ea typeface="Calibri" panose="020F0502020204030204" pitchFamily="34" charset="0"/>
                          <a:cs typeface="Times New Roman" panose="02020603050405020304" pitchFamily="18" charset="0"/>
                        </a:rPr>
                        <a:t>Administrative</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building</a:t>
                      </a:r>
                      <a:endParaRPr lang="en-US" sz="1100" dirty="0">
                        <a:effectLst/>
                        <a:latin typeface="+mn-lt"/>
                        <a:ea typeface="Calibri" panose="020F0502020204030204" pitchFamily="34" charset="0"/>
                        <a:cs typeface="Times New Roman" panose="02020603050405020304" pitchFamily="18" charset="0"/>
                      </a:endParaRPr>
                    </a:p>
                    <a:p>
                      <a:pPr>
                        <a:spcAft>
                          <a:spcPts val="0"/>
                        </a:spcAft>
                      </a:pPr>
                      <a:r>
                        <a:rPr lang="en-US" sz="11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spcAft>
                          <a:spcPts val="0"/>
                        </a:spcAft>
                      </a:pPr>
                      <a:r>
                        <a:rPr lang="en-US" sz="1000" dirty="0">
                          <a:solidFill>
                            <a:srgbClr val="202124"/>
                          </a:solidFill>
                          <a:effectLst/>
                          <a:latin typeface="+mn-lt"/>
                          <a:ea typeface="Calibri" panose="020F0502020204030204" pitchFamily="34" charset="0"/>
                          <a:cs typeface="Times New Roman" panose="02020603050405020304" pitchFamily="18" charset="0"/>
                        </a:rPr>
                        <a:t>administrative building (1955), total building area - 1,138 thousand m².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basement</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building</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is</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used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by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city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as</a:t>
                      </a:r>
                      <a:r>
                        <a:rPr lang="ru-RU" sz="1000" dirty="0">
                          <a:solidFill>
                            <a:srgbClr val="202124"/>
                          </a:solidFill>
                          <a:effectLst/>
                          <a:latin typeface="+mn-lt"/>
                          <a:ea typeface="Calibri" panose="020F0502020204030204" pitchFamily="34" charset="0"/>
                          <a:cs typeface="Times New Roman" panose="02020603050405020304" pitchFamily="18" charset="0"/>
                        </a:rPr>
                        <a:t> a </a:t>
                      </a:r>
                      <a:r>
                        <a:rPr lang="ru-RU" sz="1000" dirty="0" err="1">
                          <a:solidFill>
                            <a:srgbClr val="202124"/>
                          </a:solidFill>
                          <a:effectLst/>
                          <a:latin typeface="+mn-lt"/>
                          <a:ea typeface="Calibri" panose="020F0502020204030204" pitchFamily="34" charset="0"/>
                          <a:cs typeface="Times New Roman" panose="02020603050405020304" pitchFamily="18" charset="0"/>
                        </a:rPr>
                        <a:t>utility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smtClean="0">
                          <a:solidFill>
                            <a:srgbClr val="202124"/>
                          </a:solidFill>
                          <a:effectLst/>
                          <a:latin typeface="+mn-lt"/>
                          <a:ea typeface="Calibri" panose="020F0502020204030204" pitchFamily="34" charset="0"/>
                          <a:cs typeface="Times New Roman" panose="02020603050405020304" pitchFamily="18" charset="0"/>
                        </a:rPr>
                        <a:t>room</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ru-RU" sz="1100" dirty="0">
                          <a:solidFill>
                            <a:srgbClr val="202124"/>
                          </a:solidFill>
                          <a:effectLst/>
                          <a:latin typeface="+mn-lt"/>
                          <a:ea typeface="Calibri" panose="020F0502020204030204" pitchFamily="34" charset="0"/>
                          <a:cs typeface="Times New Roman" panose="02020603050405020304" pitchFamily="18" charset="0"/>
                        </a:rPr>
                        <a:t>1 </a:t>
                      </a:r>
                      <a:r>
                        <a:rPr lang="ru-RU" sz="1100" dirty="0" err="1">
                          <a:solidFill>
                            <a:srgbClr val="202124"/>
                          </a:solidFill>
                          <a:effectLst/>
                          <a:latin typeface="+mn-lt"/>
                          <a:ea typeface="Calibri" panose="020F0502020204030204" pitchFamily="34" charset="0"/>
                          <a:cs typeface="Times New Roman" panose="02020603050405020304" pitchFamily="18" charset="0"/>
                        </a:rPr>
                        <a:t>administrative</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building</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with</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an</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area</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of</a:t>
                      </a:r>
                      <a:r>
                        <a:rPr lang="ru-RU" sz="1100" dirty="0">
                          <a:solidFill>
                            <a:srgbClr val="202124"/>
                          </a:solidFill>
                          <a:effectLst/>
                          <a:latin typeface="+mn-lt"/>
                          <a:ea typeface="Calibri" panose="020F0502020204030204" pitchFamily="34" charset="0"/>
                          <a:cs typeface="Times New Roman" panose="02020603050405020304" pitchFamily="18" charset="0"/>
                        </a:rPr>
                        <a:t> ​​901.2 m² (</a:t>
                      </a:r>
                      <a:r>
                        <a:rPr lang="ru-RU" sz="1100" dirty="0" err="1">
                          <a:solidFill>
                            <a:srgbClr val="202124"/>
                          </a:solidFill>
                          <a:effectLst/>
                          <a:latin typeface="+mn-lt"/>
                          <a:ea typeface="Calibri" panose="020F0502020204030204" pitchFamily="34" charset="0"/>
                          <a:cs typeface="Times New Roman" panose="02020603050405020304" pitchFamily="18" charset="0"/>
                        </a:rPr>
                        <a:t>both</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floors</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of</a:t>
                      </a:r>
                      <a:r>
                        <a:rPr lang="ru-RU" sz="1100" dirty="0">
                          <a:solidFill>
                            <a:srgbClr val="202124"/>
                          </a:solidFill>
                          <a:effectLst/>
                          <a:latin typeface="+mn-lt"/>
                          <a:ea typeface="Calibri" panose="020F0502020204030204" pitchFamily="34" charset="0"/>
                          <a:cs typeface="Times New Roman" panose="02020603050405020304" pitchFamily="18" charset="0"/>
                        </a:rPr>
                        <a:t> a </a:t>
                      </a:r>
                      <a:r>
                        <a:rPr lang="ru-RU" sz="1100" dirty="0" err="1">
                          <a:solidFill>
                            <a:srgbClr val="202124"/>
                          </a:solidFill>
                          <a:effectLst/>
                          <a:latin typeface="+mn-lt"/>
                          <a:ea typeface="Calibri" panose="020F0502020204030204" pitchFamily="34" charset="0"/>
                          <a:cs typeface="Times New Roman" panose="02020603050405020304" pitchFamily="18" charset="0"/>
                        </a:rPr>
                        <a:t>two-story</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building</a:t>
                      </a:r>
                      <a:r>
                        <a:rPr lang="ru-RU" sz="1100" dirty="0">
                          <a:solidFill>
                            <a:srgbClr val="202124"/>
                          </a:solidFill>
                          <a:effectLst/>
                          <a:latin typeface="+mn-lt"/>
                          <a:ea typeface="Calibri" panose="020F0502020204030204" pitchFamily="34"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p>
                      <a:pPr>
                        <a:spcAft>
                          <a:spcPts val="0"/>
                        </a:spcAft>
                      </a:pPr>
                      <a:r>
                        <a:rPr lang="en-US" sz="11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spcAft>
                          <a:spcPts val="0"/>
                        </a:spcAft>
                      </a:pPr>
                      <a:r>
                        <a:rPr lang="ru-RU" sz="1100" dirty="0" err="1">
                          <a:solidFill>
                            <a:srgbClr val="202124"/>
                          </a:solidFill>
                          <a:effectLst/>
                          <a:latin typeface="+mn-lt"/>
                          <a:ea typeface="Calibri" panose="020F0502020204030204" pitchFamily="34" charset="0"/>
                          <a:cs typeface="Times New Roman" panose="02020603050405020304" pitchFamily="18" charset="0"/>
                        </a:rPr>
                        <a:t>Rent</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short</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medium</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long-term</a:t>
                      </a:r>
                      <a:endParaRPr lang="en-US" sz="1100" dirty="0">
                        <a:effectLst/>
                        <a:latin typeface="+mn-lt"/>
                        <a:ea typeface="Calibri" panose="020F0502020204030204" pitchFamily="34" charset="0"/>
                        <a:cs typeface="Times New Roman" panose="02020603050405020304" pitchFamily="18" charset="0"/>
                      </a:endParaRPr>
                    </a:p>
                    <a:p>
                      <a:pPr>
                        <a:spcAft>
                          <a:spcPts val="0"/>
                        </a:spcAft>
                      </a:pPr>
                      <a:r>
                        <a:rPr lang="en-US" sz="11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spcAft>
                          <a:spcPts val="0"/>
                        </a:spcAft>
                      </a:pPr>
                      <a:r>
                        <a:rPr lang="ru-RU" sz="1100" dirty="0">
                          <a:solidFill>
                            <a:srgbClr val="202124"/>
                          </a:solidFill>
                          <a:effectLst/>
                          <a:latin typeface="+mn-lt"/>
                          <a:ea typeface="Calibri" panose="020F0502020204030204" pitchFamily="34" charset="0"/>
                          <a:cs typeface="Times New Roman" panose="02020603050405020304" pitchFamily="18" charset="0"/>
                        </a:rPr>
                        <a:t>KNP "</a:t>
                      </a:r>
                      <a:r>
                        <a:rPr lang="ru-RU" sz="1100" dirty="0" err="1">
                          <a:solidFill>
                            <a:srgbClr val="202124"/>
                          </a:solidFill>
                          <a:effectLst/>
                          <a:latin typeface="+mn-lt"/>
                          <a:ea typeface="Calibri" panose="020F0502020204030204" pitchFamily="34" charset="0"/>
                          <a:cs typeface="Times New Roman" panose="02020603050405020304" pitchFamily="18" charset="0"/>
                        </a:rPr>
                        <a:t>Zhovtovodsk</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City</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Hospital</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of</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the</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Zhovtovodsk</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City</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Council</a:t>
                      </a:r>
                      <a:endParaRPr lang="en-US" sz="1100" dirty="0">
                        <a:effectLst/>
                        <a:latin typeface="+mn-lt"/>
                        <a:ea typeface="Calibri" panose="020F0502020204030204" pitchFamily="34" charset="0"/>
                        <a:cs typeface="Times New Roman" panose="02020603050405020304" pitchFamily="18" charset="0"/>
                      </a:endParaRPr>
                    </a:p>
                    <a:p>
                      <a:pPr>
                        <a:spcAft>
                          <a:spcPts val="0"/>
                        </a:spcAft>
                      </a:pPr>
                      <a:r>
                        <a:rPr lang="en-US" sz="11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spcAft>
                          <a:spcPts val="0"/>
                        </a:spcAft>
                      </a:pPr>
                      <a:r>
                        <a:rPr lang="ru-RU" sz="1100" dirty="0" err="1">
                          <a:solidFill>
                            <a:srgbClr val="202124"/>
                          </a:solidFill>
                          <a:effectLst/>
                          <a:latin typeface="+mn-lt"/>
                          <a:ea typeface="Calibri" panose="020F0502020204030204" pitchFamily="34" charset="0"/>
                          <a:cs typeface="Times New Roman" panose="02020603050405020304" pitchFamily="18" charset="0"/>
                        </a:rPr>
                        <a:t>Electricity</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water</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supply</a:t>
                      </a:r>
                      <a:r>
                        <a:rPr lang="ru-RU" sz="1100" dirty="0">
                          <a:solidFill>
                            <a:srgbClr val="202124"/>
                          </a:solidFill>
                          <a:effectLst/>
                          <a:latin typeface="+mn-lt"/>
                          <a:ea typeface="Calibri" panose="020F0502020204030204" pitchFamily="34" charset="0"/>
                          <a:cs typeface="Times New Roman" panose="02020603050405020304" pitchFamily="18" charset="0"/>
                        </a:rPr>
                        <a:t>/</a:t>
                      </a:r>
                      <a:r>
                        <a:rPr lang="ru-RU" sz="1100" dirty="0" err="1">
                          <a:solidFill>
                            <a:srgbClr val="202124"/>
                          </a:solidFill>
                          <a:effectLst/>
                          <a:latin typeface="+mn-lt"/>
                          <a:ea typeface="Calibri" panose="020F0502020204030204" pitchFamily="34" charset="0"/>
                          <a:cs typeface="Times New Roman" panose="02020603050405020304" pitchFamily="18" charset="0"/>
                        </a:rPr>
                        <a:t>drainage</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and</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heating</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system</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available</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Freight</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elevator</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currently</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out</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of</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service</a:t>
                      </a:r>
                      <a:r>
                        <a:rPr lang="ru-RU" sz="1100" dirty="0">
                          <a:solidFill>
                            <a:srgbClr val="202124"/>
                          </a:solidFill>
                          <a:effectLst/>
                          <a:latin typeface="+mn-lt"/>
                          <a:ea typeface="Calibri" panose="020F0502020204030204" pitchFamily="34"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a:p>
                      <a:pPr>
                        <a:spcAft>
                          <a:spcPts val="0"/>
                        </a:spcAft>
                      </a:pPr>
                      <a:r>
                        <a:rPr lang="en-US" sz="11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spcAft>
                          <a:spcPts val="0"/>
                        </a:spcAft>
                      </a:pPr>
                      <a:r>
                        <a:rPr lang="ru-RU" sz="1100" dirty="0" err="1">
                          <a:solidFill>
                            <a:srgbClr val="202124"/>
                          </a:solidFill>
                          <a:effectLst/>
                          <a:latin typeface="+mn-lt"/>
                          <a:ea typeface="Calibri" panose="020F0502020204030204" pitchFamily="34" charset="0"/>
                          <a:cs typeface="Times New Roman" panose="02020603050405020304" pitchFamily="18" charset="0"/>
                        </a:rPr>
                        <a:t>lands</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of</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communal</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property</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for</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industrial</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purposes</a:t>
                      </a:r>
                      <a:endParaRPr lang="en-US" sz="1100" dirty="0">
                        <a:effectLst/>
                        <a:latin typeface="+mn-lt"/>
                        <a:ea typeface="Calibri" panose="020F0502020204030204" pitchFamily="34" charset="0"/>
                        <a:cs typeface="Times New Roman" panose="02020603050405020304" pitchFamily="18" charset="0"/>
                      </a:endParaRPr>
                    </a:p>
                    <a:p>
                      <a:pPr>
                        <a:spcAft>
                          <a:spcPts val="0"/>
                        </a:spcAft>
                      </a:pPr>
                      <a:r>
                        <a:rPr lang="ru-RU" sz="1100" dirty="0" err="1">
                          <a:solidFill>
                            <a:srgbClr val="202124"/>
                          </a:solidFill>
                          <a:effectLst/>
                          <a:latin typeface="+mn-lt"/>
                          <a:ea typeface="Calibri" panose="020F0502020204030204" pitchFamily="34" charset="0"/>
                          <a:cs typeface="Times New Roman" panose="02020603050405020304" pitchFamily="18" charset="0"/>
                        </a:rPr>
                        <a:t>Cadastral</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number</a:t>
                      </a:r>
                      <a:r>
                        <a:rPr lang="ru-RU" sz="1100" dirty="0">
                          <a:solidFill>
                            <a:srgbClr val="202124"/>
                          </a:solidFill>
                          <a:effectLst/>
                          <a:latin typeface="+mn-lt"/>
                          <a:ea typeface="Calibri" panose="020F0502020204030204" pitchFamily="34" charset="0"/>
                          <a:cs typeface="Times New Roman" panose="02020603050405020304" pitchFamily="18" charset="0"/>
                        </a:rPr>
                        <a:t>: 1210700000:01:181:0003</a:t>
                      </a:r>
                      <a:endParaRPr lang="en-US" sz="1100" dirty="0">
                        <a:effectLst/>
                        <a:latin typeface="+mn-lt"/>
                        <a:ea typeface="Calibri" panose="020F0502020204030204" pitchFamily="34" charset="0"/>
                        <a:cs typeface="Times New Roman" panose="02020603050405020304" pitchFamily="18" charset="0"/>
                      </a:endParaRPr>
                    </a:p>
                    <a:p>
                      <a:pPr>
                        <a:spcAft>
                          <a:spcPts val="0"/>
                        </a:spcAft>
                      </a:pPr>
                      <a:r>
                        <a:rPr lang="ru-RU" sz="1100" dirty="0" err="1">
                          <a:solidFill>
                            <a:srgbClr val="202124"/>
                          </a:solidFill>
                          <a:effectLst/>
                          <a:latin typeface="+mn-lt"/>
                          <a:ea typeface="Calibri" panose="020F0502020204030204" pitchFamily="34" charset="0"/>
                          <a:cs typeface="Times New Roman" panose="02020603050405020304" pitchFamily="18" charset="0"/>
                        </a:rPr>
                        <a:t>Administrator</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Zhovtovodsk</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City</a:t>
                      </a:r>
                      <a:r>
                        <a:rPr lang="ru-RU" sz="1100" dirty="0">
                          <a:solidFill>
                            <a:srgbClr val="202124"/>
                          </a:solidFill>
                          <a:effectLst/>
                          <a:latin typeface="+mn-lt"/>
                          <a:ea typeface="Calibri" panose="020F0502020204030204" pitchFamily="34" charset="0"/>
                          <a:cs typeface="Times New Roman" panose="02020603050405020304" pitchFamily="18" charset="0"/>
                        </a:rPr>
                        <a:t> </a:t>
                      </a:r>
                      <a:r>
                        <a:rPr lang="ru-RU" sz="1100" dirty="0" err="1">
                          <a:solidFill>
                            <a:srgbClr val="202124"/>
                          </a:solidFill>
                          <a:effectLst/>
                          <a:latin typeface="+mn-lt"/>
                          <a:ea typeface="Calibri" panose="020F0502020204030204" pitchFamily="34" charset="0"/>
                          <a:cs typeface="Times New Roman" panose="02020603050405020304" pitchFamily="18" charset="0"/>
                        </a:rPr>
                        <a:t>Council</a:t>
                      </a:r>
                      <a:endParaRPr lang="en-US" sz="1100" dirty="0">
                        <a:effectLst/>
                        <a:latin typeface="+mn-lt"/>
                        <a:ea typeface="Calibri" panose="020F0502020204030204" pitchFamily="34" charset="0"/>
                        <a:cs typeface="Times New Roman" panose="02020603050405020304" pitchFamily="18" charset="0"/>
                      </a:endParaRPr>
                    </a:p>
                    <a:p>
                      <a:pPr>
                        <a:spcAft>
                          <a:spcPts val="0"/>
                        </a:spcAft>
                      </a:pPr>
                      <a:r>
                        <a:rPr lang="en-US" sz="11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spcAft>
                          <a:spcPts val="0"/>
                        </a:spcAft>
                      </a:pPr>
                      <a:r>
                        <a:rPr lang="ru-RU" sz="1000" dirty="0" err="1">
                          <a:solidFill>
                            <a:srgbClr val="202124"/>
                          </a:solidFill>
                          <a:effectLst/>
                          <a:latin typeface="+mn-lt"/>
                          <a:ea typeface="Calibri" panose="020F0502020204030204" pitchFamily="34" charset="0"/>
                          <a:cs typeface="Times New Roman" panose="02020603050405020304" pitchFamily="18" charset="0"/>
                        </a:rPr>
                        <a:t>Access</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to</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access</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roads</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to</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object</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and</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on</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territory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object</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is</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made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asphalt</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concrete</a:t>
                      </a:r>
                      <a:r>
                        <a:rPr lang="ru-RU" sz="1000" dirty="0">
                          <a:solidFill>
                            <a:srgbClr val="202124"/>
                          </a:solidFill>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a:spcAft>
                          <a:spcPts val="0"/>
                        </a:spcAft>
                      </a:pPr>
                      <a:r>
                        <a:rPr lang="ru-RU" sz="1000" dirty="0" err="1">
                          <a:solidFill>
                            <a:srgbClr val="202124"/>
                          </a:solidFill>
                          <a:effectLst/>
                          <a:latin typeface="+mn-lt"/>
                          <a:ea typeface="Calibri" panose="020F0502020204030204" pitchFamily="34" charset="0"/>
                          <a:cs typeface="Times New Roman" panose="02020603050405020304" pitchFamily="18" charset="0"/>
                        </a:rPr>
                        <a:t>Distance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to</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city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Kryvyi</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Rih</a:t>
                      </a:r>
                      <a:r>
                        <a:rPr lang="ru-RU" sz="1000" dirty="0">
                          <a:solidFill>
                            <a:srgbClr val="202124"/>
                          </a:solidFill>
                          <a:effectLst/>
                          <a:latin typeface="+mn-lt"/>
                          <a:ea typeface="Calibri" panose="020F0502020204030204" pitchFamily="34" charset="0"/>
                          <a:cs typeface="Times New Roman" panose="02020603050405020304" pitchFamily="18" charset="0"/>
                        </a:rPr>
                        <a:t> - 65.4 </a:t>
                      </a:r>
                      <a:r>
                        <a:rPr lang="ru-RU" sz="1000" dirty="0" err="1">
                          <a:solidFill>
                            <a:srgbClr val="202124"/>
                          </a:solidFill>
                          <a:effectLst/>
                          <a:latin typeface="+mn-lt"/>
                          <a:ea typeface="Calibri" panose="020F0502020204030204" pitchFamily="34" charset="0"/>
                          <a:cs typeface="Times New Roman" panose="02020603050405020304" pitchFamily="18" charset="0"/>
                        </a:rPr>
                        <a:t>km</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city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Dnipro</a:t>
                      </a:r>
                      <a:r>
                        <a:rPr lang="ru-RU" sz="1000" dirty="0">
                          <a:solidFill>
                            <a:srgbClr val="202124"/>
                          </a:solidFill>
                          <a:effectLst/>
                          <a:latin typeface="+mn-lt"/>
                          <a:ea typeface="Calibri" panose="020F0502020204030204" pitchFamily="34" charset="0"/>
                          <a:cs typeface="Times New Roman" panose="02020603050405020304" pitchFamily="18" charset="0"/>
                        </a:rPr>
                        <a:t> - 151.2 </a:t>
                      </a:r>
                      <a:r>
                        <a:rPr lang="ru-RU" sz="1000" dirty="0" err="1">
                          <a:solidFill>
                            <a:srgbClr val="202124"/>
                          </a:solidFill>
                          <a:effectLst/>
                          <a:latin typeface="+mn-lt"/>
                          <a:ea typeface="Calibri" panose="020F0502020204030204" pitchFamily="34" charset="0"/>
                          <a:cs typeface="Times New Roman" panose="02020603050405020304" pitchFamily="18" charset="0"/>
                        </a:rPr>
                        <a:t>km</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the</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city</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of</a:t>
                      </a:r>
                      <a:r>
                        <a:rPr lang="ru-RU" sz="1000" dirty="0">
                          <a:solidFill>
                            <a:srgbClr val="202124"/>
                          </a:solidFill>
                          <a:effectLst/>
                          <a:latin typeface="+mn-lt"/>
                          <a:ea typeface="Calibri" panose="020F0502020204030204" pitchFamily="34" charset="0"/>
                          <a:cs typeface="Times New Roman" panose="02020603050405020304" pitchFamily="18" charset="0"/>
                        </a:rPr>
                        <a:t> </a:t>
                      </a:r>
                      <a:r>
                        <a:rPr lang="ru-RU" sz="1000" dirty="0" err="1">
                          <a:solidFill>
                            <a:srgbClr val="202124"/>
                          </a:solidFill>
                          <a:effectLst/>
                          <a:latin typeface="+mn-lt"/>
                          <a:ea typeface="Calibri" panose="020F0502020204030204" pitchFamily="34" charset="0"/>
                          <a:cs typeface="Times New Roman" panose="02020603050405020304" pitchFamily="18" charset="0"/>
                        </a:rPr>
                        <a:t>Kropyvnytskyi</a:t>
                      </a:r>
                      <a:r>
                        <a:rPr lang="ru-RU" sz="1000" dirty="0">
                          <a:solidFill>
                            <a:srgbClr val="202124"/>
                          </a:solidFill>
                          <a:effectLst/>
                          <a:latin typeface="+mn-lt"/>
                          <a:ea typeface="Calibri" panose="020F0502020204030204" pitchFamily="34" charset="0"/>
                          <a:cs typeface="Times New Roman" panose="02020603050405020304" pitchFamily="18" charset="0"/>
                        </a:rPr>
                        <a:t> - 134.4 </a:t>
                      </a:r>
                      <a:r>
                        <a:rPr lang="ru-RU" sz="1000" dirty="0" err="1" smtClean="0">
                          <a:solidFill>
                            <a:srgbClr val="202124"/>
                          </a:solidFill>
                          <a:effectLst/>
                          <a:latin typeface="+mn-lt"/>
                          <a:ea typeface="Calibri" panose="020F0502020204030204" pitchFamily="34" charset="0"/>
                          <a:cs typeface="Times New Roman" panose="02020603050405020304" pitchFamily="18" charset="0"/>
                        </a:rPr>
                        <a:t>km</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127105"/>
                  </a:ext>
                </a:extLst>
              </a:tr>
            </a:tbl>
          </a:graphicData>
        </a:graphic>
      </p:graphicFrame>
    </p:spTree>
    <p:extLst>
      <p:ext uri="{BB962C8B-B14F-4D97-AF65-F5344CB8AC3E}">
        <p14:creationId xmlns:p14="http://schemas.microsoft.com/office/powerpoint/2010/main" val="152320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836712"/>
            <a:ext cx="7200800" cy="4785926"/>
          </a:xfrm>
          <a:prstGeom prst="rect">
            <a:avLst/>
          </a:prstGeom>
          <a:ln>
            <a:solidFill>
              <a:schemeClr val="accent6">
                <a:lumMod val="75000"/>
              </a:schemeClr>
            </a:solidFill>
          </a:ln>
        </p:spPr>
        <p:txBody>
          <a:bodyPr wrap="square">
            <a:spAutoFit/>
          </a:bodyPr>
          <a:lstStyle/>
          <a:p>
            <a:pPr algn="ctr" fontAlgn="base"/>
            <a:r>
              <a:rPr lang="ru-RU" sz="3500" b="1" dirty="0" err="1" smtClean="0">
                <a:solidFill>
                  <a:schemeClr val="accent1">
                    <a:lumMod val="75000"/>
                  </a:schemeClr>
                </a:solidFill>
                <a:latin typeface="Cambria" panose="02040503050406030204" pitchFamily="18" charset="0"/>
                <a:ea typeface="Cambria" panose="02040503050406030204" pitchFamily="18" charset="0"/>
              </a:rPr>
              <a:t>Contact</a:t>
            </a:r>
            <a:r>
              <a:rPr lang="ru-RU" sz="3500" b="1" dirty="0" smtClean="0">
                <a:solidFill>
                  <a:schemeClr val="accent1">
                    <a:lumMod val="75000"/>
                  </a:schemeClr>
                </a:solidFill>
                <a:latin typeface="Cambria" panose="02040503050406030204" pitchFamily="18" charset="0"/>
                <a:ea typeface="Cambria" panose="02040503050406030204" pitchFamily="18" charset="0"/>
              </a:rPr>
              <a:t> </a:t>
            </a:r>
            <a:r>
              <a:rPr lang="ru-RU" sz="3500" b="1" dirty="0" err="1" smtClean="0">
                <a:solidFill>
                  <a:schemeClr val="accent1">
                    <a:lumMod val="75000"/>
                  </a:schemeClr>
                </a:solidFill>
                <a:latin typeface="Cambria" panose="02040503050406030204" pitchFamily="18" charset="0"/>
                <a:ea typeface="Cambria" panose="02040503050406030204" pitchFamily="18" charset="0"/>
              </a:rPr>
              <a:t>information</a:t>
            </a:r>
            <a:endParaRPr lang="uk-UA" sz="3500" b="1" dirty="0" smtClean="0">
              <a:solidFill>
                <a:schemeClr val="accent1">
                  <a:lumMod val="75000"/>
                </a:schemeClr>
              </a:solidFill>
              <a:latin typeface="Cambria" panose="02040503050406030204" pitchFamily="18" charset="0"/>
              <a:ea typeface="Cambria" panose="02040503050406030204" pitchFamily="18" charset="0"/>
            </a:endParaRPr>
          </a:p>
          <a:p>
            <a:pPr fontAlgn="base"/>
            <a:endParaRPr lang="ru-RU" b="1" dirty="0">
              <a:solidFill>
                <a:schemeClr val="bg2">
                  <a:lumMod val="25000"/>
                </a:schemeClr>
              </a:solidFill>
            </a:endParaRPr>
          </a:p>
          <a:p>
            <a:pPr fontAlgn="base"/>
            <a:r>
              <a:rPr lang="ru-RU" altLang="en-US" b="1" dirty="0" err="1"/>
              <a:t>Mailing</a:t>
            </a:r>
            <a:r>
              <a:rPr lang="ru-RU" altLang="en-US" b="1" dirty="0"/>
              <a:t> </a:t>
            </a:r>
            <a:r>
              <a:rPr lang="ru-RU" altLang="en-US" b="1" dirty="0" err="1" smtClean="0"/>
              <a:t>address</a:t>
            </a:r>
            <a:r>
              <a:rPr lang="uk-UA" b="1" dirty="0" smtClean="0"/>
              <a:t>:</a:t>
            </a:r>
            <a:endParaRPr lang="uk-UA" b="1" dirty="0"/>
          </a:p>
          <a:p>
            <a:pPr lvl="0" eaLnBrk="0" fontAlgn="base" hangingPunct="0">
              <a:spcBef>
                <a:spcPct val="0"/>
              </a:spcBef>
              <a:spcAft>
                <a:spcPct val="0"/>
              </a:spcAft>
            </a:pPr>
            <a:r>
              <a:rPr lang="ru-RU" altLang="en-US" dirty="0" err="1">
                <a:solidFill>
                  <a:schemeClr val="accent6">
                    <a:lumMod val="50000"/>
                  </a:schemeClr>
                </a:solidFill>
              </a:rPr>
              <a:t>Dnipropetrovsk</a:t>
            </a:r>
            <a:r>
              <a:rPr lang="ru-RU" altLang="en-US" dirty="0">
                <a:solidFill>
                  <a:schemeClr val="accent6">
                    <a:lumMod val="50000"/>
                  </a:schemeClr>
                </a:solidFill>
              </a:rPr>
              <a:t> </a:t>
            </a:r>
            <a:r>
              <a:rPr lang="ru-RU" altLang="en-US" dirty="0" err="1">
                <a:solidFill>
                  <a:schemeClr val="accent6">
                    <a:lumMod val="50000"/>
                  </a:schemeClr>
                </a:solidFill>
              </a:rPr>
              <a:t>Region</a:t>
            </a:r>
            <a:r>
              <a:rPr lang="ru-RU" altLang="en-US" dirty="0">
                <a:solidFill>
                  <a:schemeClr val="accent6">
                    <a:lumMod val="50000"/>
                  </a:schemeClr>
                </a:solidFill>
              </a:rPr>
              <a:t>, </a:t>
            </a:r>
            <a:r>
              <a:rPr lang="ru-RU" altLang="en-US" dirty="0" err="1">
                <a:solidFill>
                  <a:schemeClr val="accent6">
                    <a:lumMod val="50000"/>
                  </a:schemeClr>
                </a:solidFill>
              </a:rPr>
              <a:t>Kamiansky</a:t>
            </a:r>
            <a:r>
              <a:rPr lang="ru-RU" altLang="en-US" dirty="0">
                <a:solidFill>
                  <a:schemeClr val="accent6">
                    <a:lumMod val="50000"/>
                  </a:schemeClr>
                </a:solidFill>
              </a:rPr>
              <a:t> </a:t>
            </a:r>
            <a:r>
              <a:rPr lang="ru-RU" altLang="en-US" dirty="0" err="1">
                <a:solidFill>
                  <a:schemeClr val="accent6">
                    <a:lumMod val="50000"/>
                  </a:schemeClr>
                </a:solidFill>
              </a:rPr>
              <a:t>District</a:t>
            </a:r>
            <a:r>
              <a:rPr lang="ru-RU" altLang="en-US" dirty="0">
                <a:solidFill>
                  <a:schemeClr val="accent6">
                    <a:lumMod val="50000"/>
                  </a:schemeClr>
                </a:solidFill>
              </a:rPr>
              <a:t>, </a:t>
            </a:r>
            <a:r>
              <a:rPr lang="ru-RU" altLang="en-US" dirty="0" err="1">
                <a:solidFill>
                  <a:schemeClr val="accent6">
                    <a:lumMod val="50000"/>
                  </a:schemeClr>
                </a:solidFill>
              </a:rPr>
              <a:t>Zhovti</a:t>
            </a:r>
            <a:r>
              <a:rPr lang="ru-RU" altLang="en-US" dirty="0">
                <a:solidFill>
                  <a:schemeClr val="accent6">
                    <a:lumMod val="50000"/>
                  </a:schemeClr>
                </a:solidFill>
              </a:rPr>
              <a:t> </a:t>
            </a:r>
            <a:r>
              <a:rPr lang="ru-RU" altLang="en-US" dirty="0" err="1">
                <a:solidFill>
                  <a:schemeClr val="accent6">
                    <a:lumMod val="50000"/>
                  </a:schemeClr>
                </a:solidFill>
              </a:rPr>
              <a:t>Vody</a:t>
            </a:r>
            <a:r>
              <a:rPr lang="ru-RU" altLang="en-US" dirty="0">
                <a:solidFill>
                  <a:schemeClr val="accent6">
                    <a:lumMod val="50000"/>
                  </a:schemeClr>
                </a:solidFill>
              </a:rPr>
              <a:t>, </a:t>
            </a:r>
            <a:r>
              <a:rPr lang="ru-RU" altLang="en-US" dirty="0" err="1">
                <a:solidFill>
                  <a:schemeClr val="accent6">
                    <a:lumMod val="50000"/>
                  </a:schemeClr>
                </a:solidFill>
              </a:rPr>
              <a:t>Svobody</a:t>
            </a:r>
            <a:r>
              <a:rPr lang="ru-RU" altLang="en-US" dirty="0">
                <a:solidFill>
                  <a:schemeClr val="accent6">
                    <a:lumMod val="50000"/>
                  </a:schemeClr>
                </a:solidFill>
              </a:rPr>
              <a:t> </a:t>
            </a:r>
            <a:r>
              <a:rPr lang="ru-RU" altLang="en-US" dirty="0" err="1">
                <a:solidFill>
                  <a:schemeClr val="accent6">
                    <a:lumMod val="50000"/>
                  </a:schemeClr>
                </a:solidFill>
              </a:rPr>
              <a:t>Boulevard</a:t>
            </a:r>
            <a:r>
              <a:rPr lang="ru-RU" altLang="en-US" dirty="0">
                <a:solidFill>
                  <a:schemeClr val="accent6">
                    <a:lumMod val="50000"/>
                  </a:schemeClr>
                </a:solidFill>
              </a:rPr>
              <a:t>, </a:t>
            </a:r>
            <a:r>
              <a:rPr lang="ru-RU" altLang="en-US" dirty="0" err="1">
                <a:solidFill>
                  <a:schemeClr val="accent6">
                    <a:lumMod val="50000"/>
                  </a:schemeClr>
                </a:solidFill>
              </a:rPr>
              <a:t>building</a:t>
            </a:r>
            <a:r>
              <a:rPr lang="ru-RU" altLang="en-US" dirty="0">
                <a:solidFill>
                  <a:schemeClr val="accent6">
                    <a:lumMod val="50000"/>
                  </a:schemeClr>
                </a:solidFill>
              </a:rPr>
              <a:t> 33</a:t>
            </a:r>
            <a:r>
              <a:rPr lang="en-US" altLang="en-US" dirty="0">
                <a:solidFill>
                  <a:schemeClr val="accent6">
                    <a:lumMod val="50000"/>
                  </a:schemeClr>
                </a:solidFill>
              </a:rPr>
              <a:t> </a:t>
            </a:r>
          </a:p>
          <a:p>
            <a:pPr fontAlgn="base"/>
            <a:endParaRPr lang="uk-UA" b="1" dirty="0" smtClean="0"/>
          </a:p>
          <a:p>
            <a:pPr fontAlgn="base"/>
            <a:r>
              <a:rPr lang="ru-RU" b="1" dirty="0" err="1"/>
              <a:t>Contact</a:t>
            </a:r>
            <a:r>
              <a:rPr lang="ru-RU" b="1" dirty="0"/>
              <a:t> </a:t>
            </a:r>
            <a:r>
              <a:rPr lang="ru-RU" b="1" dirty="0" err="1"/>
              <a:t>numbers</a:t>
            </a:r>
            <a:r>
              <a:rPr lang="uk-UA" b="1" dirty="0" smtClean="0"/>
              <a:t>:</a:t>
            </a:r>
            <a:endParaRPr lang="uk-UA" b="1" dirty="0"/>
          </a:p>
          <a:p>
            <a:pPr lvl="0" fontAlgn="base"/>
            <a:r>
              <a:rPr lang="uk-UA" dirty="0" smtClean="0">
                <a:solidFill>
                  <a:schemeClr val="accent6">
                    <a:lumMod val="50000"/>
                  </a:schemeClr>
                </a:solidFill>
              </a:rPr>
              <a:t>050-830-6656 (</a:t>
            </a:r>
            <a:r>
              <a:rPr lang="en-US" altLang="en-US" dirty="0">
                <a:solidFill>
                  <a:schemeClr val="accent6">
                    <a:lumMod val="50000"/>
                  </a:schemeClr>
                </a:solidFill>
              </a:rPr>
              <a:t>head of the department of economic and investment development </a:t>
            </a:r>
            <a:r>
              <a:rPr lang="uk-UA" altLang="en-US" dirty="0">
                <a:solidFill>
                  <a:schemeClr val="accent6">
                    <a:lumMod val="50000"/>
                  </a:schemeClr>
                </a:solidFill>
              </a:rPr>
              <a:t> </a:t>
            </a:r>
            <a:r>
              <a:rPr lang="en-US" dirty="0" err="1">
                <a:solidFill>
                  <a:schemeClr val="accent6">
                    <a:lumMod val="50000"/>
                  </a:schemeClr>
                </a:solidFill>
              </a:rPr>
              <a:t>Bilenko</a:t>
            </a:r>
            <a:r>
              <a:rPr lang="en-US" dirty="0">
                <a:solidFill>
                  <a:schemeClr val="accent6">
                    <a:lumMod val="50000"/>
                  </a:schemeClr>
                </a:solidFill>
              </a:rPr>
              <a:t> </a:t>
            </a:r>
            <a:r>
              <a:rPr lang="en-US" dirty="0" err="1">
                <a:solidFill>
                  <a:schemeClr val="accent6">
                    <a:lumMod val="50000"/>
                  </a:schemeClr>
                </a:solidFill>
              </a:rPr>
              <a:t>Nataliy</a:t>
            </a:r>
            <a:r>
              <a:rPr lang="uk-UA" dirty="0" smtClean="0">
                <a:solidFill>
                  <a:schemeClr val="accent6">
                    <a:lumMod val="50000"/>
                  </a:schemeClr>
                </a:solidFill>
              </a:rPr>
              <a:t>)</a:t>
            </a:r>
            <a:endParaRPr lang="uk-UA" dirty="0">
              <a:solidFill>
                <a:schemeClr val="accent6">
                  <a:lumMod val="50000"/>
                </a:schemeClr>
              </a:solidFill>
            </a:endParaRPr>
          </a:p>
          <a:p>
            <a:pPr fontAlgn="base"/>
            <a:endParaRPr lang="uk-UA" b="1" dirty="0" smtClean="0"/>
          </a:p>
          <a:p>
            <a:pPr fontAlgn="base"/>
            <a:r>
              <a:rPr lang="ru-RU" b="1" dirty="0"/>
              <a:t>E-</a:t>
            </a:r>
            <a:r>
              <a:rPr lang="ru-RU" b="1" dirty="0" err="1"/>
              <a:t>mail</a:t>
            </a:r>
            <a:r>
              <a:rPr lang="ru-RU" b="1" dirty="0"/>
              <a:t> </a:t>
            </a:r>
            <a:r>
              <a:rPr lang="uk-UA" b="1" dirty="0" smtClean="0"/>
              <a:t>:</a:t>
            </a:r>
            <a:endParaRPr lang="uk-UA" b="1" dirty="0"/>
          </a:p>
          <a:p>
            <a:pPr fontAlgn="base"/>
            <a:r>
              <a:rPr lang="en-US" dirty="0">
                <a:solidFill>
                  <a:schemeClr val="accent6">
                    <a:lumMod val="75000"/>
                  </a:schemeClr>
                </a:solidFill>
                <a:latin typeface="Arial Rounded MT Bold" panose="020F0704030504030204" pitchFamily="34" charset="0"/>
                <a:hlinkClick r:id="rId2"/>
              </a:rPr>
              <a:t>ve</a:t>
            </a:r>
            <a:r>
              <a:rPr lang="en-US" dirty="0">
                <a:solidFill>
                  <a:schemeClr val="accent5">
                    <a:lumMod val="75000"/>
                  </a:schemeClr>
                </a:solidFill>
                <a:latin typeface="Arial Rounded MT Bold" panose="020F0704030504030204" pitchFamily="34" charset="0"/>
                <a:hlinkClick r:id="rId2"/>
              </a:rPr>
              <a:t>sr_zhv@</a:t>
            </a:r>
            <a:r>
              <a:rPr lang="en-US" dirty="0">
                <a:solidFill>
                  <a:schemeClr val="accent6">
                    <a:lumMod val="75000"/>
                  </a:schemeClr>
                </a:solidFill>
                <a:latin typeface="Arial Rounded MT Bold" panose="020F0704030504030204" pitchFamily="34" charset="0"/>
                <a:hlinkClick r:id="rId2"/>
              </a:rPr>
              <a:t>i.ua</a:t>
            </a:r>
            <a:r>
              <a:rPr lang="uk-UA" dirty="0">
                <a:solidFill>
                  <a:schemeClr val="accent6">
                    <a:lumMod val="75000"/>
                  </a:schemeClr>
                </a:solidFill>
                <a:latin typeface="Arial Rounded MT Bold" panose="020F0704030504030204" pitchFamily="34" charset="0"/>
              </a:rPr>
              <a:t> , </a:t>
            </a:r>
            <a:r>
              <a:rPr lang="en-US" dirty="0">
                <a:solidFill>
                  <a:schemeClr val="accent6">
                    <a:lumMod val="75000"/>
                  </a:schemeClr>
                </a:solidFill>
                <a:latin typeface="Arial Rounded MT Bold" panose="020F0704030504030204" pitchFamily="34" charset="0"/>
                <a:hlinkClick r:id="rId3"/>
              </a:rPr>
              <a:t>info@gvvyk.dp.ua</a:t>
            </a:r>
            <a:endParaRPr lang="uk-UA" dirty="0">
              <a:solidFill>
                <a:schemeClr val="accent6">
                  <a:lumMod val="75000"/>
                </a:schemeClr>
              </a:solidFill>
              <a:latin typeface="Arial Rounded MT Bold" panose="020F0704030504030204" pitchFamily="34" charset="0"/>
            </a:endParaRPr>
          </a:p>
          <a:p>
            <a:pPr fontAlgn="base"/>
            <a:endParaRPr lang="uk-UA" dirty="0" smtClean="0">
              <a:solidFill>
                <a:srgbClr val="FF0000"/>
              </a:solidFill>
            </a:endParaRPr>
          </a:p>
          <a:p>
            <a:pPr fontAlgn="base"/>
            <a:r>
              <a:rPr lang="ru-RU" b="1" dirty="0" err="1"/>
              <a:t>Websit</a:t>
            </a:r>
            <a:r>
              <a:rPr lang="ru-RU" dirty="0" err="1"/>
              <a:t>e</a:t>
            </a:r>
            <a:r>
              <a:rPr lang="ru-RU" dirty="0"/>
              <a:t> </a:t>
            </a:r>
            <a:r>
              <a:rPr lang="uk-UA" b="1" dirty="0" smtClean="0"/>
              <a:t>:</a:t>
            </a:r>
            <a:endParaRPr lang="uk-UA" b="1" dirty="0"/>
          </a:p>
          <a:p>
            <a:pPr fontAlgn="base"/>
            <a:r>
              <a:rPr lang="ru-RU" dirty="0">
                <a:solidFill>
                  <a:schemeClr val="accent6">
                    <a:lumMod val="75000"/>
                  </a:schemeClr>
                </a:solidFill>
                <a:latin typeface="Arial Rounded MT Bold" panose="020F0704030504030204" pitchFamily="34" charset="0"/>
              </a:rPr>
              <a:t>http://zhv.</a:t>
            </a:r>
            <a:r>
              <a:rPr lang="en-US" dirty="0" err="1">
                <a:solidFill>
                  <a:schemeClr val="accent6">
                    <a:lumMod val="75000"/>
                  </a:schemeClr>
                </a:solidFill>
                <a:latin typeface="Arial Rounded MT Bold" panose="020F0704030504030204" pitchFamily="34" charset="0"/>
              </a:rPr>
              <a:t>dp</a:t>
            </a:r>
            <a:r>
              <a:rPr lang="en-US" dirty="0">
                <a:solidFill>
                  <a:schemeClr val="accent6">
                    <a:lumMod val="75000"/>
                  </a:schemeClr>
                </a:solidFill>
                <a:latin typeface="Arial Rounded MT Bold" panose="020F0704030504030204" pitchFamily="34" charset="0"/>
              </a:rPr>
              <a:t>.</a:t>
            </a:r>
            <a:r>
              <a:rPr lang="ru-RU" dirty="0" err="1">
                <a:solidFill>
                  <a:schemeClr val="accent6">
                    <a:lumMod val="75000"/>
                  </a:schemeClr>
                </a:solidFill>
                <a:latin typeface="Arial Rounded MT Bold" panose="020F0704030504030204" pitchFamily="34" charset="0"/>
              </a:rPr>
              <a:t>gov.ua</a:t>
            </a:r>
            <a:endParaRPr lang="ru-RU" dirty="0">
              <a:solidFill>
                <a:schemeClr val="accent6">
                  <a:lumMod val="75000"/>
                </a:schemeClr>
              </a:solidFill>
              <a:latin typeface="Arial Rounded MT Bold" panose="020F0704030504030204" pitchFamily="34" charset="0"/>
            </a:endParaRPr>
          </a:p>
          <a:p>
            <a:pPr fontAlgn="base"/>
            <a:r>
              <a:rPr lang="en-US" dirty="0" smtClean="0">
                <a:solidFill>
                  <a:schemeClr val="accent4">
                    <a:lumMod val="75000"/>
                  </a:schemeClr>
                </a:solidFill>
                <a:latin typeface="Arial Rounded MT Bold" panose="020F0704030504030204" pitchFamily="34" charset="0"/>
                <a:hlinkClick r:id="rId4"/>
              </a:rPr>
              <a:t>https</a:t>
            </a:r>
            <a:r>
              <a:rPr lang="en-US" dirty="0">
                <a:solidFill>
                  <a:schemeClr val="accent4">
                    <a:lumMod val="75000"/>
                  </a:schemeClr>
                </a:solidFill>
                <a:latin typeface="Arial Rounded MT Bold" panose="020F0704030504030204" pitchFamily="34" charset="0"/>
                <a:hlinkClick r:id="rId4"/>
              </a:rPr>
              <a:t>://</a:t>
            </a:r>
            <a:r>
              <a:rPr lang="en-US" dirty="0" smtClean="0">
                <a:solidFill>
                  <a:schemeClr val="accent4">
                    <a:lumMod val="75000"/>
                  </a:schemeClr>
                </a:solidFill>
                <a:latin typeface="Arial Rounded MT Bold" panose="020F0704030504030204" pitchFamily="34" charset="0"/>
                <a:hlinkClick r:id="rId4"/>
              </a:rPr>
              <a:t>www.facebook.com</a:t>
            </a:r>
            <a:r>
              <a:rPr lang="ru-RU" dirty="0" smtClean="0">
                <a:solidFill>
                  <a:schemeClr val="accent6">
                    <a:lumMod val="75000"/>
                  </a:schemeClr>
                </a:solidFill>
                <a:latin typeface="Arial Rounded MT Bold" panose="020F0704030504030204" pitchFamily="34" charset="0"/>
              </a:rPr>
              <a:t>/</a:t>
            </a:r>
            <a:r>
              <a:rPr lang="ru-RU" dirty="0" err="1" smtClean="0">
                <a:solidFill>
                  <a:schemeClr val="accent6">
                    <a:lumMod val="75000"/>
                  </a:schemeClr>
                </a:solidFill>
                <a:latin typeface="Arial Rounded MT Bold" panose="020F0704030504030204" pitchFamily="34" charset="0"/>
              </a:rPr>
              <a:t>zhv</a:t>
            </a:r>
            <a:r>
              <a:rPr lang="ru-RU" dirty="0" smtClean="0">
                <a:solidFill>
                  <a:schemeClr val="accent6">
                    <a:lumMod val="75000"/>
                  </a:schemeClr>
                </a:solidFill>
                <a:latin typeface="Arial Rounded MT Bold" panose="020F0704030504030204" pitchFamily="34" charset="0"/>
              </a:rPr>
              <a:t>.</a:t>
            </a:r>
            <a:r>
              <a:rPr lang="en-US" dirty="0" err="1">
                <a:solidFill>
                  <a:schemeClr val="accent6">
                    <a:lumMod val="75000"/>
                  </a:schemeClr>
                </a:solidFill>
                <a:latin typeface="Arial Rounded MT Bold" panose="020F0704030504030204" pitchFamily="34" charset="0"/>
              </a:rPr>
              <a:t>dp</a:t>
            </a:r>
            <a:r>
              <a:rPr lang="en-US" dirty="0">
                <a:solidFill>
                  <a:schemeClr val="accent6">
                    <a:lumMod val="75000"/>
                  </a:schemeClr>
                </a:solidFill>
                <a:latin typeface="Arial Rounded MT Bold" panose="020F0704030504030204" pitchFamily="34" charset="0"/>
              </a:rPr>
              <a:t>.</a:t>
            </a:r>
            <a:r>
              <a:rPr lang="ru-RU" dirty="0">
                <a:solidFill>
                  <a:schemeClr val="accent6">
                    <a:lumMod val="75000"/>
                  </a:schemeClr>
                </a:solidFill>
                <a:latin typeface="Arial Rounded MT Bold" panose="020F0704030504030204" pitchFamily="34" charset="0"/>
              </a:rPr>
              <a:t>gov.ua</a:t>
            </a:r>
          </a:p>
        </p:txBody>
      </p:sp>
      <p:sp>
        <p:nvSpPr>
          <p:cNvPr id="8" name="Rectangle 6"/>
          <p:cNvSpPr>
            <a:spLocks noChangeArrowheads="1"/>
          </p:cNvSpPr>
          <p:nvPr/>
        </p:nvSpPr>
        <p:spPr bwMode="auto">
          <a:xfrm>
            <a:off x="0" y="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1F1F1F"/>
                </a:solidFill>
                <a:effectLst/>
                <a:latin typeface="inherit"/>
              </a:rPr>
              <a:t>head of the department of economic and investment development</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115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19672" y="260648"/>
            <a:ext cx="7344814" cy="754053"/>
          </a:xfrm>
          <a:prstGeom prst="rect">
            <a:avLst/>
          </a:prstGeom>
          <a:noFill/>
        </p:spPr>
        <p:txBody>
          <a:bodyPr wrap="square" rtlCol="0">
            <a:spAutoFit/>
          </a:bodyPr>
          <a:lstStyle/>
          <a:p>
            <a:r>
              <a:rPr lang="en-US" sz="4300" b="1" dirty="0" smtClean="0">
                <a:solidFill>
                  <a:schemeClr val="accent1">
                    <a:lumMod val="75000"/>
                  </a:schemeClr>
                </a:solidFill>
                <a:latin typeface="Cambria" panose="02040503050406030204" pitchFamily="18" charset="0"/>
                <a:ea typeface="Cambria" panose="02040503050406030204" pitchFamily="18" charset="0"/>
              </a:rPr>
              <a:t>General</a:t>
            </a:r>
            <a:r>
              <a:rPr lang="uk-UA" sz="4300" b="1" dirty="0" smtClean="0">
                <a:solidFill>
                  <a:schemeClr val="accent1">
                    <a:lumMod val="75000"/>
                  </a:schemeClr>
                </a:solidFill>
                <a:latin typeface="Cambria" panose="02040503050406030204" pitchFamily="18" charset="0"/>
                <a:ea typeface="Cambria" panose="02040503050406030204" pitchFamily="18" charset="0"/>
              </a:rPr>
              <a:t> </a:t>
            </a:r>
            <a:r>
              <a:rPr lang="en-US" sz="4300" b="1" dirty="0" smtClean="0">
                <a:solidFill>
                  <a:schemeClr val="accent1">
                    <a:lumMod val="75000"/>
                  </a:schemeClr>
                </a:solidFill>
                <a:latin typeface="Cambria" panose="02040503050406030204" pitchFamily="18" charset="0"/>
                <a:ea typeface="Cambria" panose="02040503050406030204" pitchFamily="18" charset="0"/>
              </a:rPr>
              <a:t>characteristic</a:t>
            </a:r>
            <a:r>
              <a:rPr lang="uk-UA" sz="4300" b="1" dirty="0" smtClean="0">
                <a:solidFill>
                  <a:schemeClr val="accent1">
                    <a:lumMod val="75000"/>
                  </a:schemeClr>
                </a:solidFill>
                <a:latin typeface="Cambria" panose="02040503050406030204" pitchFamily="18" charset="0"/>
                <a:ea typeface="Cambria" panose="02040503050406030204" pitchFamily="18" charset="0"/>
              </a:rPr>
              <a:t>  </a:t>
            </a:r>
            <a:endParaRPr lang="ru-RU" sz="4300" b="1" dirty="0">
              <a:solidFill>
                <a:schemeClr val="accent1">
                  <a:lumMod val="75000"/>
                </a:schemeClr>
              </a:solidFill>
              <a:latin typeface="Cambria" panose="02040503050406030204" pitchFamily="18" charset="0"/>
              <a:ea typeface="Cambria" panose="02040503050406030204" pitchFamily="18" charset="0"/>
            </a:endParaRPr>
          </a:p>
        </p:txBody>
      </p:sp>
      <p:sp>
        <p:nvSpPr>
          <p:cNvPr id="13" name="TextBox 12"/>
          <p:cNvSpPr txBox="1"/>
          <p:nvPr/>
        </p:nvSpPr>
        <p:spPr>
          <a:xfrm>
            <a:off x="4211959" y="1048459"/>
            <a:ext cx="4752527" cy="5011628"/>
          </a:xfrm>
          <a:prstGeom prst="rect">
            <a:avLst/>
          </a:prstGeom>
          <a:noFill/>
        </p:spPr>
        <p:txBody>
          <a:bodyPr wrap="square" rtlCol="0">
            <a:spAutoFit/>
          </a:bodyPr>
          <a:lstStyle/>
          <a:p>
            <a:pPr marL="285750" lvl="0" indent="-285750">
              <a:buFont typeface="Wingdings" panose="05000000000000000000" pitchFamily="2" charset="2"/>
              <a:buChar char="q"/>
            </a:pPr>
            <a:r>
              <a:rPr lang="en-US" sz="1700" b="1" dirty="0" smtClean="0"/>
              <a:t>T</a:t>
            </a:r>
            <a:r>
              <a:rPr lang="en-US" altLang="en-US" sz="1700" b="1" dirty="0" smtClean="0"/>
              <a:t>he </a:t>
            </a:r>
            <a:r>
              <a:rPr lang="en-US" altLang="en-US" sz="1700" b="1" dirty="0" err="1"/>
              <a:t>Zhovtovodsk</a:t>
            </a:r>
            <a:r>
              <a:rPr lang="en-US" altLang="en-US" sz="1700" b="1" dirty="0"/>
              <a:t> community borders</a:t>
            </a:r>
            <a:r>
              <a:rPr lang="uk-UA" sz="1700" b="1" dirty="0"/>
              <a:t> </a:t>
            </a:r>
            <a:r>
              <a:rPr lang="en-US" altLang="en-US" sz="1700" dirty="0">
                <a:latin typeface="Calibri" panose="020F0502020204030204" pitchFamily="34" charset="0"/>
                <a:cs typeface="Calibri" panose="020F0502020204030204" pitchFamily="34" charset="0"/>
              </a:rPr>
              <a:t>the </a:t>
            </a:r>
            <a:r>
              <a:rPr lang="en-US" altLang="en-US" sz="1700" dirty="0" err="1">
                <a:latin typeface="Calibri" panose="020F0502020204030204" pitchFamily="34" charset="0"/>
                <a:cs typeface="Calibri" panose="020F0502020204030204" pitchFamily="34" charset="0"/>
              </a:rPr>
              <a:t>Kirovohrad</a:t>
            </a:r>
            <a:r>
              <a:rPr lang="en-US" altLang="en-US" sz="1700" dirty="0">
                <a:latin typeface="Calibri" panose="020F0502020204030204" pitchFamily="34" charset="0"/>
                <a:cs typeface="Calibri" panose="020F0502020204030204" pitchFamily="34" charset="0"/>
              </a:rPr>
              <a:t> region, </a:t>
            </a:r>
            <a:r>
              <a:rPr lang="en-US" altLang="en-US" sz="1700" dirty="0" err="1">
                <a:latin typeface="Calibri" panose="020F0502020204030204" pitchFamily="34" charset="0"/>
                <a:cs typeface="Calibri" panose="020F0502020204030204" pitchFamily="34" charset="0"/>
              </a:rPr>
              <a:t>Saksagansk</a:t>
            </a:r>
            <a:r>
              <a:rPr lang="en-US" altLang="en-US" sz="1700" dirty="0">
                <a:latin typeface="Calibri" panose="020F0502020204030204" pitchFamily="34" charset="0"/>
                <a:cs typeface="Calibri" panose="020F0502020204030204" pitchFamily="34" charset="0"/>
              </a:rPr>
              <a:t>, </a:t>
            </a:r>
            <a:r>
              <a:rPr lang="en-US" altLang="en-US" sz="1700" dirty="0" err="1">
                <a:latin typeface="Calibri" panose="020F0502020204030204" pitchFamily="34" charset="0"/>
                <a:cs typeface="Calibri" panose="020F0502020204030204" pitchFamily="34" charset="0"/>
              </a:rPr>
              <a:t>Pyatikhatsk</a:t>
            </a:r>
            <a:r>
              <a:rPr lang="en-US" altLang="en-US" sz="1700" dirty="0">
                <a:latin typeface="Calibri" panose="020F0502020204030204" pitchFamily="34" charset="0"/>
                <a:cs typeface="Calibri" panose="020F0502020204030204" pitchFamily="34" charset="0"/>
              </a:rPr>
              <a:t> communities of the </a:t>
            </a:r>
            <a:r>
              <a:rPr lang="en-US" altLang="en-US" sz="1700" dirty="0" err="1">
                <a:latin typeface="Calibri" panose="020F0502020204030204" pitchFamily="34" charset="0"/>
                <a:cs typeface="Calibri" panose="020F0502020204030204" pitchFamily="34" charset="0"/>
              </a:rPr>
              <a:t>Kamian</a:t>
            </a:r>
            <a:r>
              <a:rPr lang="en-US" altLang="en-US" sz="1700" dirty="0">
                <a:latin typeface="Calibri" panose="020F0502020204030204" pitchFamily="34" charset="0"/>
                <a:cs typeface="Calibri" panose="020F0502020204030204" pitchFamily="34" charset="0"/>
              </a:rPr>
              <a:t> district and </a:t>
            </a:r>
            <a:r>
              <a:rPr lang="en-US" altLang="en-US" sz="1700" dirty="0" err="1">
                <a:latin typeface="Calibri" panose="020F0502020204030204" pitchFamily="34" charset="0"/>
                <a:cs typeface="Calibri" panose="020F0502020204030204" pitchFamily="34" charset="0"/>
              </a:rPr>
              <a:t>Gleyuvatsk</a:t>
            </a:r>
            <a:r>
              <a:rPr lang="en-US" altLang="en-US" sz="1700" dirty="0">
                <a:latin typeface="Calibri" panose="020F0502020204030204" pitchFamily="34" charset="0"/>
                <a:cs typeface="Calibri" panose="020F0502020204030204" pitchFamily="34" charset="0"/>
              </a:rPr>
              <a:t> community of the </a:t>
            </a:r>
            <a:r>
              <a:rPr lang="en-US" altLang="en-US" sz="1700" dirty="0" err="1">
                <a:latin typeface="Calibri" panose="020F0502020204030204" pitchFamily="34" charset="0"/>
                <a:cs typeface="Calibri" panose="020F0502020204030204" pitchFamily="34" charset="0"/>
              </a:rPr>
              <a:t>Kryvorizk</a:t>
            </a:r>
            <a:r>
              <a:rPr lang="en-US" altLang="en-US" sz="1700" dirty="0">
                <a:latin typeface="Calibri" panose="020F0502020204030204" pitchFamily="34" charset="0"/>
                <a:cs typeface="Calibri" panose="020F0502020204030204" pitchFamily="34" charset="0"/>
              </a:rPr>
              <a:t> district </a:t>
            </a:r>
          </a:p>
          <a:p>
            <a:endParaRPr lang="en-US" sz="1000" dirty="0" smtClean="0">
              <a:latin typeface="Calibri"/>
              <a:cs typeface="Calibri"/>
            </a:endParaRPr>
          </a:p>
          <a:p>
            <a:pPr marL="285750" indent="-285750">
              <a:buFont typeface="Wingdings" panose="05000000000000000000" pitchFamily="2" charset="2"/>
              <a:buChar char="q"/>
            </a:pPr>
            <a:r>
              <a:rPr lang="en-US" sz="1700" dirty="0" smtClean="0">
                <a:latin typeface="Calibri"/>
                <a:cs typeface="Calibri"/>
              </a:rPr>
              <a:t>T</a:t>
            </a:r>
            <a:r>
              <a:rPr lang="en-US" altLang="en-US" sz="1700" dirty="0" smtClean="0">
                <a:latin typeface="Calibri"/>
                <a:cs typeface="Calibri"/>
              </a:rPr>
              <a:t>he </a:t>
            </a:r>
            <a:r>
              <a:rPr lang="en-US" altLang="en-US" sz="1700" dirty="0">
                <a:latin typeface="Calibri"/>
                <a:cs typeface="Calibri"/>
              </a:rPr>
              <a:t>community includes </a:t>
            </a:r>
            <a:r>
              <a:rPr lang="en-US" altLang="en-US" sz="1700" b="1" dirty="0">
                <a:latin typeface="Calibri"/>
                <a:cs typeface="Calibri"/>
              </a:rPr>
              <a:t>4 settlements: </a:t>
            </a:r>
            <a:endParaRPr lang="uk-UA" sz="1700" b="1" dirty="0">
              <a:latin typeface="Calibri"/>
              <a:cs typeface="Calibri"/>
            </a:endParaRPr>
          </a:p>
          <a:p>
            <a:pPr marL="720725" indent="-285750">
              <a:buFont typeface="Wingdings" panose="05000000000000000000" pitchFamily="2" charset="2"/>
              <a:buChar char="§"/>
            </a:pPr>
            <a:r>
              <a:rPr lang="en-US" altLang="en-US" sz="1700" dirty="0" err="1">
                <a:latin typeface="Calibri" panose="020F0502020204030204" pitchFamily="34" charset="0"/>
                <a:cs typeface="Calibri" panose="020F0502020204030204" pitchFamily="34" charset="0"/>
              </a:rPr>
              <a:t>Zhovti</a:t>
            </a:r>
            <a:r>
              <a:rPr lang="en-US" altLang="en-US" sz="1700" dirty="0">
                <a:latin typeface="Calibri" panose="020F0502020204030204" pitchFamily="34" charset="0"/>
                <a:cs typeface="Calibri" panose="020F0502020204030204" pitchFamily="34" charset="0"/>
              </a:rPr>
              <a:t> </a:t>
            </a:r>
            <a:r>
              <a:rPr lang="en-US" altLang="en-US" sz="1700" dirty="0" err="1">
                <a:latin typeface="Calibri" panose="020F0502020204030204" pitchFamily="34" charset="0"/>
                <a:cs typeface="Calibri" panose="020F0502020204030204" pitchFamily="34" charset="0"/>
              </a:rPr>
              <a:t>Vody</a:t>
            </a:r>
            <a:r>
              <a:rPr lang="en-US" altLang="en-US" sz="1700" dirty="0">
                <a:latin typeface="Calibri" panose="020F0502020204030204" pitchFamily="34" charset="0"/>
                <a:cs typeface="Calibri" panose="020F0502020204030204" pitchFamily="34" charset="0"/>
              </a:rPr>
              <a:t> </a:t>
            </a:r>
            <a:endParaRPr lang="uk-UA" sz="1700" dirty="0">
              <a:latin typeface="Calibri" panose="020F0502020204030204" pitchFamily="34" charset="0"/>
              <a:cs typeface="Calibri" panose="020F0502020204030204" pitchFamily="34" charset="0"/>
            </a:endParaRPr>
          </a:p>
          <a:p>
            <a:pPr marL="720725" indent="-285750">
              <a:buFont typeface="Wingdings" panose="05000000000000000000" pitchFamily="2" charset="2"/>
              <a:buChar char="§"/>
            </a:pPr>
            <a:r>
              <a:rPr lang="en-US" altLang="en-US" sz="1700" dirty="0" err="1">
                <a:latin typeface="Calibri" panose="020F0502020204030204" pitchFamily="34" charset="0"/>
                <a:cs typeface="Calibri" panose="020F0502020204030204" pitchFamily="34" charset="0"/>
              </a:rPr>
              <a:t>Volochaivka</a:t>
            </a:r>
            <a:r>
              <a:rPr lang="en-US" altLang="en-US" sz="1700" dirty="0">
                <a:latin typeface="Calibri" panose="020F0502020204030204" pitchFamily="34" charset="0"/>
                <a:cs typeface="Calibri" panose="020F0502020204030204" pitchFamily="34" charset="0"/>
              </a:rPr>
              <a:t> </a:t>
            </a:r>
          </a:p>
          <a:p>
            <a:pPr marL="720725" indent="-285750">
              <a:buFont typeface="Wingdings" panose="05000000000000000000" pitchFamily="2" charset="2"/>
              <a:buChar char="§"/>
            </a:pPr>
            <a:r>
              <a:rPr lang="en-US" altLang="en-US" sz="1700" dirty="0" err="1">
                <a:latin typeface="Calibri" panose="020F0502020204030204" pitchFamily="34" charset="0"/>
                <a:cs typeface="Calibri" panose="020F0502020204030204" pitchFamily="34" charset="0"/>
              </a:rPr>
              <a:t>Maryanivka</a:t>
            </a:r>
            <a:r>
              <a:rPr lang="en-US" altLang="en-US" sz="1700" dirty="0">
                <a:latin typeface="Calibri" panose="020F0502020204030204" pitchFamily="34" charset="0"/>
                <a:cs typeface="Calibri" panose="020F0502020204030204" pitchFamily="34" charset="0"/>
              </a:rPr>
              <a:t> </a:t>
            </a:r>
          </a:p>
          <a:p>
            <a:pPr marL="720725" indent="-285750">
              <a:buFont typeface="Wingdings" panose="05000000000000000000" pitchFamily="2" charset="2"/>
              <a:buChar char="§"/>
            </a:pPr>
            <a:r>
              <a:rPr lang="en-US" altLang="en-US" sz="1700" dirty="0" err="1" smtClean="0">
                <a:latin typeface="Calibri" panose="020F0502020204030204" pitchFamily="34" charset="0"/>
                <a:cs typeface="Calibri" panose="020F0502020204030204" pitchFamily="34" charset="0"/>
              </a:rPr>
              <a:t>Sukha</a:t>
            </a:r>
            <a:r>
              <a:rPr lang="en-US" altLang="en-US" sz="1700" dirty="0" smtClean="0">
                <a:latin typeface="Calibri" panose="020F0502020204030204" pitchFamily="34" charset="0"/>
                <a:cs typeface="Calibri" panose="020F0502020204030204" pitchFamily="34" charset="0"/>
              </a:rPr>
              <a:t> </a:t>
            </a:r>
            <a:r>
              <a:rPr lang="en-US" altLang="en-US" sz="1700" dirty="0" err="1" smtClean="0">
                <a:latin typeface="Calibri" panose="020F0502020204030204" pitchFamily="34" charset="0"/>
                <a:cs typeface="Calibri" panose="020F0502020204030204" pitchFamily="34" charset="0"/>
              </a:rPr>
              <a:t>Balka</a:t>
            </a:r>
            <a:endParaRPr lang="en-US" sz="1700" dirty="0">
              <a:latin typeface="Calibri" panose="020F0502020204030204" pitchFamily="34" charset="0"/>
              <a:cs typeface="Calibri" panose="020F0502020204030204" pitchFamily="34" charset="0"/>
            </a:endParaRPr>
          </a:p>
          <a:p>
            <a:pPr marL="720725" indent="-285750">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altLang="en-US" sz="1700" dirty="0" smtClean="0">
                <a:latin typeface="Calibri" panose="020F0502020204030204" pitchFamily="34" charset="0"/>
                <a:cs typeface="Calibri" panose="020F0502020204030204" pitchFamily="34" charset="0"/>
              </a:rPr>
              <a:t>The </a:t>
            </a:r>
            <a:r>
              <a:rPr lang="en-US" altLang="en-US" sz="1700" dirty="0">
                <a:latin typeface="Calibri" panose="020F0502020204030204" pitchFamily="34" charset="0"/>
                <a:cs typeface="Calibri" panose="020F0502020204030204" pitchFamily="34" charset="0"/>
              </a:rPr>
              <a:t>administrative center of the community is the town of </a:t>
            </a:r>
            <a:r>
              <a:rPr lang="en-US" altLang="en-US" sz="1700" b="1" dirty="0" err="1"/>
              <a:t>Zhovti</a:t>
            </a:r>
            <a:r>
              <a:rPr lang="en-US" altLang="en-US" sz="1700" b="1" dirty="0"/>
              <a:t> </a:t>
            </a:r>
            <a:r>
              <a:rPr lang="en-US" altLang="en-US" sz="1700" b="1" dirty="0" err="1" smtClean="0"/>
              <a:t>Vody</a:t>
            </a:r>
            <a:endParaRPr lang="en-US" altLang="en-US" sz="1700" b="1" dirty="0" smtClean="0"/>
          </a:p>
          <a:p>
            <a:endParaRPr lang="uk-UA" altLang="en-US" sz="1000" b="1" dirty="0" smtClean="0"/>
          </a:p>
          <a:p>
            <a:pPr marL="285750" lvl="0" indent="-285750">
              <a:buFont typeface="Wingdings" panose="05000000000000000000" pitchFamily="2" charset="2"/>
              <a:buChar char="q"/>
            </a:pPr>
            <a:r>
              <a:rPr lang="en-US" altLang="en-US" sz="1700" dirty="0" smtClean="0">
                <a:latin typeface="Calibri" panose="020F0502020204030204" pitchFamily="34" charset="0"/>
                <a:cs typeface="Calibri" panose="020F0502020204030204" pitchFamily="34" charset="0"/>
              </a:rPr>
              <a:t>The </a:t>
            </a:r>
            <a:r>
              <a:rPr lang="en-US" altLang="en-US" sz="1700" dirty="0">
                <a:latin typeface="Calibri" panose="020F0502020204030204" pitchFamily="34" charset="0"/>
                <a:cs typeface="Calibri" panose="020F0502020204030204" pitchFamily="34" charset="0"/>
              </a:rPr>
              <a:t>number of </a:t>
            </a:r>
            <a:r>
              <a:rPr lang="en-US" altLang="en-US" sz="1700" b="1" dirty="0" err="1">
                <a:latin typeface="Calibri" panose="020F0502020204030204" pitchFamily="34" charset="0"/>
                <a:cs typeface="Calibri" panose="020F0502020204030204" pitchFamily="34" charset="0"/>
              </a:rPr>
              <a:t>Starosty</a:t>
            </a:r>
            <a:r>
              <a:rPr lang="en-US" altLang="en-US" sz="1700" b="1" dirty="0">
                <a:latin typeface="Calibri" panose="020F0502020204030204" pitchFamily="34" charset="0"/>
                <a:cs typeface="Calibri" panose="020F0502020204030204" pitchFamily="34" charset="0"/>
              </a:rPr>
              <a:t> districts </a:t>
            </a:r>
            <a:r>
              <a:rPr lang="uk-UA" sz="1700" b="1" dirty="0" smtClean="0"/>
              <a:t>- </a:t>
            </a:r>
            <a:r>
              <a:rPr lang="uk-UA" sz="1700" b="1" dirty="0"/>
              <a:t>1</a:t>
            </a:r>
          </a:p>
          <a:p>
            <a:pPr marL="285750" lvl="0" indent="-285750">
              <a:buFont typeface="Wingdings" panose="05000000000000000000" pitchFamily="2" charset="2"/>
              <a:buChar char="q"/>
            </a:pPr>
            <a:r>
              <a:rPr lang="en-US" altLang="en-US" sz="1700" dirty="0">
                <a:latin typeface="Calibri" panose="020F0502020204030204" pitchFamily="34" charset="0"/>
                <a:cs typeface="Calibri" panose="020F0502020204030204" pitchFamily="34" charset="0"/>
              </a:rPr>
              <a:t>Area of ​​the community </a:t>
            </a:r>
            <a:r>
              <a:rPr lang="uk-UA" altLang="en-US" sz="1700" dirty="0">
                <a:latin typeface="Calibri" panose="020F0502020204030204" pitchFamily="34" charset="0"/>
                <a:cs typeface="Calibri" panose="020F0502020204030204" pitchFamily="34" charset="0"/>
              </a:rPr>
              <a:t> </a:t>
            </a:r>
            <a:r>
              <a:rPr lang="uk-UA" sz="1700" dirty="0" smtClean="0"/>
              <a:t>– 76,087 </a:t>
            </a:r>
            <a:r>
              <a:rPr lang="uk-UA" sz="1700" dirty="0" smtClean="0">
                <a:latin typeface="Calibri" panose="020F0502020204030204" pitchFamily="34" charset="0"/>
                <a:cs typeface="Calibri" panose="020F0502020204030204" pitchFamily="34" charset="0"/>
              </a:rPr>
              <a:t>к</a:t>
            </a:r>
            <a:r>
              <a:rPr lang="en-US" sz="1700" dirty="0" smtClean="0">
                <a:latin typeface="Calibri" panose="020F0502020204030204" pitchFamily="34" charset="0"/>
                <a:cs typeface="Calibri" panose="020F0502020204030204" pitchFamily="34" charset="0"/>
              </a:rPr>
              <a:t>m</a:t>
            </a:r>
            <a:r>
              <a:rPr lang="uk-UA" sz="1700" baseline="30000" dirty="0" smtClean="0">
                <a:latin typeface="Calibri" panose="020F0502020204030204" pitchFamily="34" charset="0"/>
                <a:cs typeface="Calibri" panose="020F0502020204030204" pitchFamily="34" charset="0"/>
              </a:rPr>
              <a:t>2</a:t>
            </a:r>
            <a:endParaRPr lang="en-US" sz="1700" baseline="30000" dirty="0" smtClean="0">
              <a:latin typeface="Calibri" panose="020F0502020204030204" pitchFamily="34" charset="0"/>
              <a:cs typeface="Calibri" panose="020F0502020204030204" pitchFamily="34" charset="0"/>
            </a:endParaRPr>
          </a:p>
          <a:p>
            <a:pPr lvl="0"/>
            <a:endParaRPr lang="uk-UA" sz="1000" baseline="30000"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q"/>
            </a:pPr>
            <a:r>
              <a:rPr lang="en-US" altLang="en-US" sz="1700" dirty="0" smtClean="0">
                <a:latin typeface="Calibri" panose="020F0502020204030204" pitchFamily="34" charset="0"/>
                <a:cs typeface="Calibri" panose="020F0502020204030204" pitchFamily="34" charset="0"/>
              </a:rPr>
              <a:t>Available </a:t>
            </a:r>
            <a:r>
              <a:rPr lang="en-US" altLang="en-US" sz="1700" b="1" dirty="0">
                <a:latin typeface="Calibri" panose="020F0502020204030204" pitchFamily="34" charset="0"/>
                <a:cs typeface="Calibri" panose="020F0502020204030204" pitchFamily="34" charset="0"/>
              </a:rPr>
              <a:t>population</a:t>
            </a:r>
            <a:r>
              <a:rPr lang="en-US" altLang="en-US" sz="1700" dirty="0">
                <a:latin typeface="Calibri" panose="020F0502020204030204" pitchFamily="34" charset="0"/>
                <a:cs typeface="Calibri" panose="020F0502020204030204" pitchFamily="34" charset="0"/>
              </a:rPr>
              <a:t> (</a:t>
            </a:r>
            <a:r>
              <a:rPr lang="en-US" altLang="en-US" sz="1400" i="1" dirty="0">
                <a:latin typeface="Calibri" panose="020F0502020204030204" pitchFamily="34" charset="0"/>
                <a:cs typeface="Calibri" panose="020F0502020204030204" pitchFamily="34" charset="0"/>
              </a:rPr>
              <a:t>according to estimated data)</a:t>
            </a:r>
            <a:r>
              <a:rPr lang="en-US" altLang="en-US" sz="1700" dirty="0">
                <a:latin typeface="Calibri" panose="020F0502020204030204" pitchFamily="34" charset="0"/>
                <a:cs typeface="Calibri" panose="020F0502020204030204" pitchFamily="34" charset="0"/>
              </a:rPr>
              <a:t>: </a:t>
            </a:r>
            <a:r>
              <a:rPr lang="en-US" altLang="en-US" sz="1700" dirty="0" smtClean="0"/>
              <a:t>41</a:t>
            </a:r>
            <a:r>
              <a:rPr lang="uk-UA" altLang="en-US" sz="1700" dirty="0" smtClean="0"/>
              <a:t>,</a:t>
            </a:r>
            <a:r>
              <a:rPr lang="en-US" altLang="en-US" sz="1700" dirty="0" smtClean="0"/>
              <a:t>97</a:t>
            </a:r>
            <a:r>
              <a:rPr lang="en-US" altLang="en-US" sz="1700" dirty="0" smtClean="0">
                <a:latin typeface="Calibri" panose="020F0502020204030204" pitchFamily="34" charset="0"/>
                <a:cs typeface="Calibri" panose="020F0502020204030204" pitchFamily="34" charset="0"/>
              </a:rPr>
              <a:t> </a:t>
            </a:r>
            <a:r>
              <a:rPr lang="en-US" altLang="en-US" sz="1700" dirty="0">
                <a:latin typeface="Calibri" panose="020F0502020204030204" pitchFamily="34" charset="0"/>
                <a:cs typeface="Calibri" panose="020F0502020204030204" pitchFamily="34" charset="0"/>
              </a:rPr>
              <a:t>thousand people </a:t>
            </a:r>
            <a:r>
              <a:rPr lang="en-US" altLang="en-US" sz="1400" i="1" dirty="0">
                <a:latin typeface="Calibri" panose="020F0502020204030204" pitchFamily="34" charset="0"/>
                <a:cs typeface="Calibri" panose="020F0502020204030204" pitchFamily="34" charset="0"/>
              </a:rPr>
              <a:t>(of which the urban population – 40.85 thousand people, the rural population – 1.12 thousand people</a:t>
            </a:r>
            <a:r>
              <a:rPr lang="uk-UA" altLang="en-US" sz="1400" i="1" dirty="0">
                <a:latin typeface="Calibri" panose="020F0502020204030204" pitchFamily="34" charset="0"/>
                <a:cs typeface="Calibri" panose="020F0502020204030204" pitchFamily="34" charset="0"/>
              </a:rPr>
              <a:t>)</a:t>
            </a:r>
            <a:r>
              <a:rPr lang="en-US" altLang="en-US" sz="1400" i="1" dirty="0">
                <a:latin typeface="Calibri" panose="020F0502020204030204" pitchFamily="34" charset="0"/>
                <a:cs typeface="Calibri" panose="020F0502020204030204" pitchFamily="34" charset="0"/>
              </a:rPr>
              <a:t> </a:t>
            </a:r>
            <a:endParaRPr lang="uk-UA" sz="1500" i="1" dirty="0">
              <a:latin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828" t="21658" r="28033" b="13551"/>
          <a:stretch/>
        </p:blipFill>
        <p:spPr bwMode="auto">
          <a:xfrm>
            <a:off x="827584" y="1048459"/>
            <a:ext cx="3384375" cy="497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8250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03648" y="116632"/>
            <a:ext cx="7433820" cy="707886"/>
          </a:xfrm>
          <a:prstGeom prst="rect">
            <a:avLst/>
          </a:prstGeom>
          <a:noFill/>
        </p:spPr>
        <p:txBody>
          <a:bodyPr wrap="square" rtlCol="0">
            <a:spAutoFit/>
          </a:bodyPr>
          <a:lstStyle/>
          <a:p>
            <a:pPr lvl="0" algn="ctr" eaLnBrk="0" fontAlgn="base" hangingPunct="0">
              <a:spcBef>
                <a:spcPct val="0"/>
              </a:spcBef>
              <a:spcAft>
                <a:spcPct val="0"/>
              </a:spcAft>
            </a:pPr>
            <a:r>
              <a:rPr lang="en-US" altLang="en-US" sz="4000" b="1" dirty="0" smtClean="0">
                <a:solidFill>
                  <a:schemeClr val="accent1">
                    <a:lumMod val="75000"/>
                  </a:schemeClr>
                </a:solidFill>
                <a:latin typeface="Cambria" panose="02040503050406030204" pitchFamily="18" charset="0"/>
                <a:ea typeface="Cambria" panose="02040503050406030204" pitchFamily="18" charset="0"/>
              </a:rPr>
              <a:t>Transport </a:t>
            </a:r>
            <a:r>
              <a:rPr lang="en-US" altLang="en-US" sz="4000" b="1" dirty="0">
                <a:solidFill>
                  <a:schemeClr val="accent1">
                    <a:lumMod val="75000"/>
                  </a:schemeClr>
                </a:solidFill>
                <a:latin typeface="Cambria" panose="02040503050406030204" pitchFamily="18" charset="0"/>
                <a:ea typeface="Cambria" panose="02040503050406030204" pitchFamily="18" charset="0"/>
              </a:rPr>
              <a:t>infrastructure </a:t>
            </a:r>
          </a:p>
        </p:txBody>
      </p:sp>
      <p:sp>
        <p:nvSpPr>
          <p:cNvPr id="13" name="TextBox 12"/>
          <p:cNvSpPr txBox="1"/>
          <p:nvPr/>
        </p:nvSpPr>
        <p:spPr>
          <a:xfrm>
            <a:off x="1043608" y="940077"/>
            <a:ext cx="4680520" cy="4847481"/>
          </a:xfrm>
          <a:prstGeom prst="rect">
            <a:avLst/>
          </a:prstGeom>
          <a:noFill/>
        </p:spPr>
        <p:txBody>
          <a:bodyPr wrap="square" rtlCol="0">
            <a:spAutoFit/>
          </a:bodyPr>
          <a:lstStyle/>
          <a:p>
            <a:pPr marL="285750" indent="-285750">
              <a:buFont typeface="Wingdings" panose="05000000000000000000" pitchFamily="2" charset="2"/>
              <a:buChar char="q"/>
            </a:pPr>
            <a:endParaRPr lang="uk-UA" altLang="en-US" b="1"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altLang="en-US" b="1" dirty="0" smtClean="0">
                <a:latin typeface="Calibri" panose="020F0502020204030204" pitchFamily="34" charset="0"/>
                <a:cs typeface="Calibri" panose="020F0502020204030204" pitchFamily="34" charset="0"/>
              </a:rPr>
              <a:t>The </a:t>
            </a:r>
            <a:r>
              <a:rPr lang="en-US" altLang="en-US" b="1" dirty="0">
                <a:latin typeface="Calibri" panose="020F0502020204030204" pitchFamily="34" charset="0"/>
                <a:cs typeface="Calibri" panose="020F0502020204030204" pitchFamily="34" charset="0"/>
              </a:rPr>
              <a:t>territory of the community is crossed by roads </a:t>
            </a:r>
            <a:r>
              <a:rPr lang="uk-UA" b="1" dirty="0" smtClean="0">
                <a:latin typeface="Calibri" panose="020F0502020204030204" pitchFamily="34" charset="0"/>
                <a:cs typeface="Calibri" panose="020F0502020204030204" pitchFamily="34" charset="0"/>
              </a:rPr>
              <a:t>:</a:t>
            </a:r>
            <a:endParaRPr lang="uk-UA" b="1"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
            </a:pPr>
            <a:r>
              <a:rPr lang="en-US" altLang="en-US" sz="1400" b="1" dirty="0">
                <a:latin typeface="Calibri" panose="020F0502020204030204" pitchFamily="34" charset="0"/>
                <a:cs typeface="Calibri" panose="020F0502020204030204" pitchFamily="34" charset="0"/>
              </a:rPr>
              <a:t>Highway</a:t>
            </a:r>
            <a:r>
              <a:rPr lang="uk-UA" sz="1400" b="1" dirty="0">
                <a:latin typeface="Calibri" panose="020F0502020204030204" pitchFamily="34" charset="0"/>
                <a:cs typeface="Calibri" panose="020F0502020204030204" pitchFamily="34" charset="0"/>
              </a:rPr>
              <a:t> Р 74</a:t>
            </a:r>
            <a:r>
              <a:rPr lang="uk-UA" sz="1400" dirty="0">
                <a:latin typeface="Calibri" panose="020F0502020204030204" pitchFamily="34" charset="0"/>
                <a:cs typeface="Calibri" panose="020F0502020204030204" pitchFamily="34" charset="0"/>
              </a:rPr>
              <a:t> </a:t>
            </a:r>
            <a:r>
              <a:rPr lang="uk-UA" sz="1400" dirty="0" smtClean="0">
                <a:latin typeface="Calibri" panose="020F0502020204030204" pitchFamily="34" charset="0"/>
                <a:cs typeface="Calibri" panose="020F0502020204030204" pitchFamily="34" charset="0"/>
              </a:rPr>
              <a:t>(</a:t>
            </a:r>
            <a:r>
              <a:rPr lang="en-US" altLang="en-US" sz="1400" dirty="0" smtClean="0">
                <a:latin typeface="Calibri" panose="020F0502020204030204" pitchFamily="34" charset="0"/>
                <a:cs typeface="Calibri" panose="020F0502020204030204" pitchFamily="34" charset="0"/>
              </a:rPr>
              <a:t>highway </a:t>
            </a:r>
            <a:r>
              <a:rPr lang="en-US" altLang="en-US" sz="1400" dirty="0">
                <a:latin typeface="Calibri" panose="020F0502020204030204" pitchFamily="34" charset="0"/>
                <a:cs typeface="Calibri" panose="020F0502020204030204" pitchFamily="34" charset="0"/>
              </a:rPr>
              <a:t>of regional significance in Ukraine) runs through the territory of Dnipropetrovsk and </a:t>
            </a:r>
            <a:r>
              <a:rPr lang="en-US" altLang="en-US" sz="1400" dirty="0" err="1">
                <a:latin typeface="Calibri" panose="020F0502020204030204" pitchFamily="34" charset="0"/>
                <a:cs typeface="Calibri" panose="020F0502020204030204" pitchFamily="34" charset="0"/>
              </a:rPr>
              <a:t>Kirovohrad</a:t>
            </a:r>
            <a:r>
              <a:rPr lang="en-US" altLang="en-US" sz="1400" dirty="0">
                <a:latin typeface="Calibri" panose="020F0502020204030204" pitchFamily="34" charset="0"/>
                <a:cs typeface="Calibri" panose="020F0502020204030204" pitchFamily="34" charset="0"/>
              </a:rPr>
              <a:t> regions through </a:t>
            </a:r>
            <a:r>
              <a:rPr lang="en-US" altLang="en-US" sz="1400" dirty="0" err="1">
                <a:latin typeface="Calibri" panose="020F0502020204030204" pitchFamily="34" charset="0"/>
                <a:cs typeface="Calibri" panose="020F0502020204030204" pitchFamily="34" charset="0"/>
              </a:rPr>
              <a:t>Pyatikhatky</a:t>
            </a:r>
            <a:r>
              <a:rPr lang="en-US" altLang="en-US" sz="1400" dirty="0">
                <a:latin typeface="Calibri" panose="020F0502020204030204" pitchFamily="34" charset="0"/>
                <a:cs typeface="Calibri" panose="020F0502020204030204" pitchFamily="34" charset="0"/>
              </a:rPr>
              <a:t> - </a:t>
            </a:r>
            <a:r>
              <a:rPr lang="en-US" altLang="en-US" sz="1400" dirty="0" err="1">
                <a:latin typeface="Calibri" panose="020F0502020204030204" pitchFamily="34" charset="0"/>
                <a:cs typeface="Calibri" panose="020F0502020204030204" pitchFamily="34" charset="0"/>
              </a:rPr>
              <a:t>Kryvyi</a:t>
            </a:r>
            <a:r>
              <a:rPr lang="en-US" altLang="en-US" sz="1400" dirty="0">
                <a:latin typeface="Calibri" panose="020F0502020204030204" pitchFamily="34" charset="0"/>
                <a:cs typeface="Calibri" panose="020F0502020204030204" pitchFamily="34" charset="0"/>
              </a:rPr>
              <a:t> </a:t>
            </a:r>
            <a:r>
              <a:rPr lang="en-US" altLang="en-US" sz="1400" dirty="0" err="1">
                <a:latin typeface="Calibri" panose="020F0502020204030204" pitchFamily="34" charset="0"/>
                <a:cs typeface="Calibri" panose="020F0502020204030204" pitchFamily="34" charset="0"/>
              </a:rPr>
              <a:t>Rih</a:t>
            </a:r>
            <a:r>
              <a:rPr lang="en-US" altLang="en-US" sz="1400" dirty="0">
                <a:latin typeface="Calibri" panose="020F0502020204030204" pitchFamily="34" charset="0"/>
                <a:cs typeface="Calibri" panose="020F0502020204030204" pitchFamily="34" charset="0"/>
              </a:rPr>
              <a:t> - </a:t>
            </a:r>
            <a:r>
              <a:rPr lang="en-US" altLang="en-US" sz="1400" dirty="0" err="1">
                <a:latin typeface="Calibri" panose="020F0502020204030204" pitchFamily="34" charset="0"/>
                <a:cs typeface="Calibri" panose="020F0502020204030204" pitchFamily="34" charset="0"/>
              </a:rPr>
              <a:t>Shiroke</a:t>
            </a:r>
            <a:r>
              <a:rPr lang="en-US" altLang="en-US" sz="1400" dirty="0">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
            </a:pPr>
            <a:endParaRPr lang="uk-UA" sz="300"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
            </a:pPr>
            <a:r>
              <a:rPr lang="en-US" altLang="en-US" sz="1400" b="1" dirty="0">
                <a:latin typeface="Calibri" panose="020F0502020204030204" pitchFamily="34" charset="0"/>
                <a:cs typeface="Calibri" panose="020F0502020204030204" pitchFamily="34" charset="0"/>
              </a:rPr>
              <a:t>Highway</a:t>
            </a:r>
            <a:r>
              <a:rPr lang="uk-UA" sz="1400" b="1" dirty="0" smtClean="0">
                <a:latin typeface="Calibri" panose="020F0502020204030204" pitchFamily="34" charset="0"/>
                <a:cs typeface="Calibri" panose="020F0502020204030204" pitchFamily="34" charset="0"/>
              </a:rPr>
              <a:t> </a:t>
            </a:r>
            <a:r>
              <a:rPr lang="uk-UA" sz="1400" b="1" dirty="0">
                <a:latin typeface="Calibri" panose="020F0502020204030204" pitchFamily="34" charset="0"/>
                <a:cs typeface="Calibri" panose="020F0502020204030204" pitchFamily="34" charset="0"/>
              </a:rPr>
              <a:t>Т 1210</a:t>
            </a:r>
            <a:r>
              <a:rPr lang="uk-UA" sz="1400" dirty="0">
                <a:latin typeface="Calibri" panose="020F0502020204030204" pitchFamily="34" charset="0"/>
                <a:cs typeface="Calibri" panose="020F0502020204030204" pitchFamily="34" charset="0"/>
              </a:rPr>
              <a:t> </a:t>
            </a:r>
            <a:r>
              <a:rPr lang="uk-UA" sz="1400" dirty="0" smtClean="0">
                <a:latin typeface="Calibri" panose="020F0502020204030204" pitchFamily="34" charset="0"/>
                <a:cs typeface="Calibri" panose="020F0502020204030204" pitchFamily="34" charset="0"/>
              </a:rPr>
              <a:t>(</a:t>
            </a:r>
            <a:r>
              <a:rPr lang="en-US" altLang="en-US" sz="1400" dirty="0" smtClean="0">
                <a:latin typeface="Calibri" panose="020F0502020204030204" pitchFamily="34" charset="0"/>
                <a:cs typeface="Calibri" panose="020F0502020204030204" pitchFamily="34" charset="0"/>
              </a:rPr>
              <a:t>motorway </a:t>
            </a:r>
            <a:r>
              <a:rPr lang="en-US" altLang="en-US" sz="1400" dirty="0">
                <a:latin typeface="Calibri" panose="020F0502020204030204" pitchFamily="34" charset="0"/>
                <a:cs typeface="Calibri" panose="020F0502020204030204" pitchFamily="34" charset="0"/>
              </a:rPr>
              <a:t>of territorial importance in </a:t>
            </a:r>
            <a:r>
              <a:rPr lang="en-US" altLang="en-US" sz="1400" dirty="0" err="1">
                <a:latin typeface="Calibri" panose="020F0502020204030204" pitchFamily="34" charset="0"/>
                <a:cs typeface="Calibri" panose="020F0502020204030204" pitchFamily="34" charset="0"/>
              </a:rPr>
              <a:t>Kirovohrad</a:t>
            </a:r>
            <a:r>
              <a:rPr lang="en-US" altLang="en-US" sz="1400" dirty="0">
                <a:latin typeface="Calibri" panose="020F0502020204030204" pitchFamily="34" charset="0"/>
                <a:cs typeface="Calibri" panose="020F0502020204030204" pitchFamily="34" charset="0"/>
              </a:rPr>
              <a:t> and Dnipropetrovsk regions) passes through the territory of </a:t>
            </a:r>
            <a:r>
              <a:rPr lang="en-US" altLang="en-US" sz="1400" dirty="0" err="1">
                <a:latin typeface="Calibri" panose="020F0502020204030204" pitchFamily="34" charset="0"/>
                <a:cs typeface="Calibri" panose="020F0502020204030204" pitchFamily="34" charset="0"/>
              </a:rPr>
              <a:t>Kropyvnytskyi</a:t>
            </a:r>
            <a:r>
              <a:rPr lang="en-US" altLang="en-US" sz="1400" dirty="0">
                <a:latin typeface="Calibri" panose="020F0502020204030204" pitchFamily="34" charset="0"/>
                <a:cs typeface="Calibri" panose="020F0502020204030204" pitchFamily="34" charset="0"/>
              </a:rPr>
              <a:t>, </a:t>
            </a:r>
            <a:r>
              <a:rPr lang="en-US" altLang="en-US" sz="1400" dirty="0" err="1">
                <a:latin typeface="Calibri" panose="020F0502020204030204" pitchFamily="34" charset="0"/>
                <a:cs typeface="Calibri" panose="020F0502020204030204" pitchFamily="34" charset="0"/>
              </a:rPr>
              <a:t>Oleksandriyskyi</a:t>
            </a:r>
            <a:r>
              <a:rPr lang="en-US" altLang="en-US" sz="1400" dirty="0">
                <a:latin typeface="Calibri" panose="020F0502020204030204" pitchFamily="34" charset="0"/>
                <a:cs typeface="Calibri" panose="020F0502020204030204" pitchFamily="34" charset="0"/>
              </a:rPr>
              <a:t> and </a:t>
            </a:r>
            <a:r>
              <a:rPr lang="en-US" altLang="en-US" sz="1400" dirty="0" err="1">
                <a:latin typeface="Calibri" panose="020F0502020204030204" pitchFamily="34" charset="0"/>
                <a:cs typeface="Calibri" panose="020F0502020204030204" pitchFamily="34" charset="0"/>
              </a:rPr>
              <a:t>Kamianskyi</a:t>
            </a:r>
            <a:r>
              <a:rPr lang="en-US" altLang="en-US" sz="1400" dirty="0">
                <a:latin typeface="Calibri" panose="020F0502020204030204" pitchFamily="34" charset="0"/>
                <a:cs typeface="Calibri" panose="020F0502020204030204" pitchFamily="34" charset="0"/>
              </a:rPr>
              <a:t> districts through </a:t>
            </a:r>
            <a:r>
              <a:rPr lang="en-US" altLang="en-US" sz="1400" dirty="0" err="1">
                <a:latin typeface="Calibri" panose="020F0502020204030204" pitchFamily="34" charset="0"/>
                <a:cs typeface="Calibri" panose="020F0502020204030204" pitchFamily="34" charset="0"/>
              </a:rPr>
              <a:t>Ustinivka</a:t>
            </a:r>
            <a:r>
              <a:rPr lang="en-US" altLang="en-US" sz="1400" dirty="0">
                <a:latin typeface="Calibri" panose="020F0502020204030204" pitchFamily="34" charset="0"/>
                <a:cs typeface="Calibri" panose="020F0502020204030204" pitchFamily="34" charset="0"/>
              </a:rPr>
              <a:t> - </a:t>
            </a:r>
            <a:r>
              <a:rPr lang="en-US" altLang="en-US" sz="1400" dirty="0" err="1">
                <a:latin typeface="Calibri" panose="020F0502020204030204" pitchFamily="34" charset="0"/>
                <a:cs typeface="Calibri" panose="020F0502020204030204" pitchFamily="34" charset="0"/>
              </a:rPr>
              <a:t>Dolynska</a:t>
            </a:r>
            <a:r>
              <a:rPr lang="en-US" altLang="en-US" sz="1400" dirty="0">
                <a:latin typeface="Calibri" panose="020F0502020204030204" pitchFamily="34" charset="0"/>
                <a:cs typeface="Calibri" panose="020F0502020204030204" pitchFamily="34" charset="0"/>
              </a:rPr>
              <a:t> - </a:t>
            </a:r>
            <a:r>
              <a:rPr lang="en-US" altLang="en-US" sz="1400" dirty="0" err="1">
                <a:latin typeface="Calibri" panose="020F0502020204030204" pitchFamily="34" charset="0"/>
                <a:cs typeface="Calibri" panose="020F0502020204030204" pitchFamily="34" charset="0"/>
              </a:rPr>
              <a:t>Petrove</a:t>
            </a:r>
            <a:r>
              <a:rPr lang="en-US" altLang="en-US" sz="1400" dirty="0">
                <a:latin typeface="Calibri" panose="020F0502020204030204" pitchFamily="34" charset="0"/>
                <a:cs typeface="Calibri" panose="020F0502020204030204" pitchFamily="34" charset="0"/>
              </a:rPr>
              <a:t> - </a:t>
            </a:r>
            <a:r>
              <a:rPr lang="en-US" altLang="en-US" sz="1400" dirty="0" err="1">
                <a:latin typeface="Calibri" panose="020F0502020204030204" pitchFamily="34" charset="0"/>
                <a:cs typeface="Calibri" panose="020F0502020204030204" pitchFamily="34" charset="0"/>
              </a:rPr>
              <a:t>Zhovti</a:t>
            </a:r>
            <a:r>
              <a:rPr lang="en-US" altLang="en-US" sz="1400" dirty="0">
                <a:latin typeface="Calibri" panose="020F0502020204030204" pitchFamily="34" charset="0"/>
                <a:cs typeface="Calibri" panose="020F0502020204030204" pitchFamily="34" charset="0"/>
              </a:rPr>
              <a:t> </a:t>
            </a:r>
            <a:r>
              <a:rPr lang="en-US" altLang="en-US" sz="1400" dirty="0" err="1">
                <a:latin typeface="Calibri" panose="020F0502020204030204" pitchFamily="34" charset="0"/>
                <a:cs typeface="Calibri" panose="020F0502020204030204" pitchFamily="34" charset="0"/>
              </a:rPr>
              <a:t>Vody</a:t>
            </a:r>
            <a:r>
              <a:rPr lang="en-US" altLang="en-US" sz="1400" dirty="0">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
            </a:pPr>
            <a:endParaRPr lang="uk-UA" sz="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altLang="en-US" sz="1400" dirty="0" smtClean="0">
                <a:latin typeface="Calibri" panose="020F0502020204030204" pitchFamily="34" charset="0"/>
                <a:cs typeface="Calibri" panose="020F0502020204030204" pitchFamily="34" charset="0"/>
              </a:rPr>
              <a:t>The </a:t>
            </a:r>
            <a:r>
              <a:rPr lang="en-US" altLang="en-US" sz="1400" dirty="0">
                <a:latin typeface="Calibri" panose="020F0502020204030204" pitchFamily="34" charset="0"/>
                <a:cs typeface="Calibri" panose="020F0502020204030204" pitchFamily="34" charset="0"/>
              </a:rPr>
              <a:t>nearest </a:t>
            </a:r>
            <a:r>
              <a:rPr lang="en-US" altLang="en-US" sz="1400" b="1" dirty="0">
                <a:latin typeface="Calibri" panose="020F0502020204030204" pitchFamily="34" charset="0"/>
                <a:cs typeface="Calibri" panose="020F0502020204030204" pitchFamily="34" charset="0"/>
              </a:rPr>
              <a:t>international highway E-50 passes </a:t>
            </a:r>
            <a:r>
              <a:rPr lang="en-US" altLang="en-US" sz="1400" dirty="0">
                <a:latin typeface="Calibri" panose="020F0502020204030204" pitchFamily="34" charset="0"/>
                <a:cs typeface="Calibri" panose="020F0502020204030204" pitchFamily="34" charset="0"/>
              </a:rPr>
              <a:t>at a distance of 18 km from the city of </a:t>
            </a:r>
            <a:r>
              <a:rPr lang="en-US" altLang="en-US" sz="1400" dirty="0" err="1">
                <a:latin typeface="Calibri" panose="020F0502020204030204" pitchFamily="34" charset="0"/>
                <a:cs typeface="Calibri" panose="020F0502020204030204" pitchFamily="34" charset="0"/>
              </a:rPr>
              <a:t>Zhovti</a:t>
            </a:r>
            <a:r>
              <a:rPr lang="en-US" altLang="en-US" sz="1400" dirty="0">
                <a:latin typeface="Calibri" panose="020F0502020204030204" pitchFamily="34" charset="0"/>
                <a:cs typeface="Calibri" panose="020F0502020204030204" pitchFamily="34" charset="0"/>
              </a:rPr>
              <a:t> </a:t>
            </a:r>
            <a:r>
              <a:rPr lang="en-US" altLang="en-US" sz="1400" dirty="0" err="1">
                <a:latin typeface="Calibri" panose="020F0502020204030204" pitchFamily="34" charset="0"/>
                <a:cs typeface="Calibri" panose="020F0502020204030204" pitchFamily="34" charset="0"/>
              </a:rPr>
              <a:t>Vody</a:t>
            </a:r>
            <a:r>
              <a:rPr lang="en-US" altLang="en-US" sz="1400" dirty="0">
                <a:latin typeface="Calibri" panose="020F0502020204030204" pitchFamily="34" charset="0"/>
                <a:cs typeface="Calibri" panose="020F0502020204030204" pitchFamily="34" charset="0"/>
              </a:rPr>
              <a:t>. </a:t>
            </a:r>
            <a:r>
              <a:rPr lang="uk-UA" sz="1400" dirty="0" smtClean="0">
                <a:latin typeface="Calibri" panose="020F0502020204030204" pitchFamily="34" charset="0"/>
                <a:cs typeface="Calibri" panose="020F0502020204030204" pitchFamily="34" charset="0"/>
              </a:rPr>
              <a:t> </a:t>
            </a:r>
            <a:endParaRPr lang="uk-UA" sz="8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uk-UA" sz="3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altLang="en-US" b="1" dirty="0" smtClean="0">
                <a:latin typeface="Calibri" panose="020F0502020204030204" pitchFamily="34" charset="0"/>
                <a:cs typeface="Calibri" panose="020F0502020204030204" pitchFamily="34" charset="0"/>
              </a:rPr>
              <a:t>Passenger </a:t>
            </a:r>
            <a:r>
              <a:rPr lang="en-US" altLang="en-US" b="1" dirty="0">
                <a:latin typeface="Calibri" panose="020F0502020204030204" pitchFamily="34" charset="0"/>
                <a:cs typeface="Calibri" panose="020F0502020204030204" pitchFamily="34" charset="0"/>
              </a:rPr>
              <a:t>transportation in the community </a:t>
            </a:r>
            <a:r>
              <a:rPr lang="en-US" altLang="en-US" sz="1400" dirty="0">
                <a:latin typeface="Calibri" panose="020F0502020204030204" pitchFamily="34" charset="0"/>
                <a:cs typeface="Calibri" panose="020F0502020204030204" pitchFamily="34" charset="0"/>
              </a:rPr>
              <a:t>is provided by the FOP </a:t>
            </a:r>
            <a:r>
              <a:rPr lang="en-US" altLang="en-US" sz="1400" dirty="0" err="1">
                <a:latin typeface="Calibri" panose="020F0502020204030204" pitchFamily="34" charset="0"/>
                <a:cs typeface="Calibri" panose="020F0502020204030204" pitchFamily="34" charset="0"/>
              </a:rPr>
              <a:t>Ryabenko</a:t>
            </a:r>
            <a:r>
              <a:rPr lang="en-US" altLang="en-US" sz="1400" dirty="0">
                <a:latin typeface="Calibri" panose="020F0502020204030204" pitchFamily="34" charset="0"/>
                <a:cs typeface="Calibri" panose="020F0502020204030204" pitchFamily="34" charset="0"/>
              </a:rPr>
              <a:t> O. </a:t>
            </a:r>
            <a:endParaRPr lang="uk-UA" altLang="en-US" sz="1400" dirty="0" smtClean="0">
              <a:latin typeface="Calibri" panose="020F0502020204030204" pitchFamily="34" charset="0"/>
              <a:cs typeface="Calibri" panose="020F0502020204030204" pitchFamily="34" charset="0"/>
            </a:endParaRPr>
          </a:p>
          <a:p>
            <a:endParaRPr lang="uk-UA" sz="1200"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altLang="en-US" b="1" dirty="0" smtClean="0">
                <a:latin typeface="Calibri" panose="020F0502020204030204" pitchFamily="34" charset="0"/>
                <a:cs typeface="Calibri" panose="020F0502020204030204" pitchFamily="34" charset="0"/>
              </a:rPr>
              <a:t>Distance </a:t>
            </a:r>
            <a:r>
              <a:rPr lang="en-US" altLang="en-US" b="1" dirty="0">
                <a:latin typeface="Calibri" panose="020F0502020204030204" pitchFamily="34" charset="0"/>
                <a:cs typeface="Calibri" panose="020F0502020204030204" pitchFamily="34" charset="0"/>
              </a:rPr>
              <a:t>to the nearest railway </a:t>
            </a:r>
            <a:r>
              <a:rPr lang="en-US" altLang="en-US" b="1" dirty="0" smtClean="0">
                <a:latin typeface="Calibri" panose="020F0502020204030204" pitchFamily="34" charset="0"/>
                <a:cs typeface="Calibri" panose="020F0502020204030204" pitchFamily="34" charset="0"/>
              </a:rPr>
              <a:t>stations</a:t>
            </a:r>
            <a:r>
              <a:rPr lang="uk-UA" altLang="en-US" b="1" dirty="0">
                <a:latin typeface="Calibri" panose="020F0502020204030204" pitchFamily="34" charset="0"/>
                <a:cs typeface="Calibri" panose="020F0502020204030204" pitchFamily="34" charset="0"/>
              </a:rPr>
              <a:t> </a:t>
            </a:r>
            <a:r>
              <a:rPr lang="uk-UA" b="1" dirty="0" smtClean="0">
                <a:latin typeface="Calibri" panose="020F0502020204030204" pitchFamily="34" charset="0"/>
                <a:cs typeface="Calibri" panose="020F0502020204030204" pitchFamily="34" charset="0"/>
              </a:rPr>
              <a:t>:</a:t>
            </a:r>
            <a:endParaRPr lang="uk-UA"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altLang="en-US" sz="1400" b="1" dirty="0" err="1" smtClean="0">
                <a:latin typeface="Calibri" panose="020F0502020204030204" pitchFamily="34" charset="0"/>
                <a:cs typeface="Calibri" panose="020F0502020204030204" pitchFamily="34" charset="0"/>
              </a:rPr>
              <a:t>Pyatikhatky</a:t>
            </a:r>
            <a:r>
              <a:rPr lang="uk-UA" altLang="en-US" sz="1400" b="1" dirty="0" smtClean="0">
                <a:latin typeface="Calibri" panose="020F0502020204030204" pitchFamily="34" charset="0"/>
                <a:cs typeface="Calibri" panose="020F0502020204030204" pitchFamily="34" charset="0"/>
              </a:rPr>
              <a:t> </a:t>
            </a:r>
            <a:r>
              <a:rPr lang="uk-UA" sz="1400" dirty="0" smtClean="0">
                <a:latin typeface="Calibri" panose="020F0502020204030204" pitchFamily="34" charset="0"/>
                <a:cs typeface="Calibri" panose="020F0502020204030204" pitchFamily="34" charset="0"/>
              </a:rPr>
              <a:t>(</a:t>
            </a:r>
            <a:r>
              <a:rPr lang="uk-UA" sz="1400" dirty="0">
                <a:latin typeface="Calibri" panose="020F0502020204030204" pitchFamily="34" charset="0"/>
                <a:cs typeface="Calibri" panose="020F0502020204030204" pitchFamily="34" charset="0"/>
              </a:rPr>
              <a:t>22,0 </a:t>
            </a:r>
            <a:r>
              <a:rPr lang="en-US" altLang="en-US" sz="1400" dirty="0">
                <a:latin typeface="Calibri" panose="020F0502020204030204" pitchFamily="34" charset="0"/>
                <a:cs typeface="Calibri" panose="020F0502020204030204" pitchFamily="34" charset="0"/>
              </a:rPr>
              <a:t>km</a:t>
            </a:r>
            <a:r>
              <a:rPr lang="uk-UA" sz="1400" dirty="0" smtClean="0">
                <a:latin typeface="Calibri" panose="020F0502020204030204" pitchFamily="34" charset="0"/>
                <a:cs typeface="Calibri" panose="020F0502020204030204" pitchFamily="34" charset="0"/>
              </a:rPr>
              <a:t>)</a:t>
            </a:r>
            <a:endParaRPr lang="uk-UA"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altLang="en-US" sz="1400" b="1" dirty="0" err="1">
                <a:latin typeface="Calibri" panose="020F0502020204030204" pitchFamily="34" charset="0"/>
                <a:cs typeface="Calibri" panose="020F0502020204030204" pitchFamily="34" charset="0"/>
              </a:rPr>
              <a:t>Kryvyi</a:t>
            </a:r>
            <a:r>
              <a:rPr lang="en-US" altLang="en-US" sz="1400" b="1" dirty="0">
                <a:latin typeface="Calibri" panose="020F0502020204030204" pitchFamily="34" charset="0"/>
                <a:cs typeface="Calibri" panose="020F0502020204030204" pitchFamily="34" charset="0"/>
              </a:rPr>
              <a:t> </a:t>
            </a:r>
            <a:r>
              <a:rPr lang="en-US" altLang="en-US" sz="1400" b="1" dirty="0" err="1">
                <a:latin typeface="Calibri" panose="020F0502020204030204" pitchFamily="34" charset="0"/>
                <a:cs typeface="Calibri" panose="020F0502020204030204" pitchFamily="34" charset="0"/>
              </a:rPr>
              <a:t>Rih</a:t>
            </a:r>
            <a:r>
              <a:rPr lang="en-US" altLang="en-US" sz="1400" b="1" dirty="0">
                <a:latin typeface="Calibri" panose="020F0502020204030204" pitchFamily="34" charset="0"/>
                <a:cs typeface="Calibri" panose="020F0502020204030204" pitchFamily="34" charset="0"/>
              </a:rPr>
              <a:t>, </a:t>
            </a:r>
            <a:r>
              <a:rPr lang="en-US" altLang="en-US" sz="1400" b="1" dirty="0" err="1">
                <a:latin typeface="Calibri" panose="020F0502020204030204" pitchFamily="34" charset="0"/>
                <a:cs typeface="Calibri" panose="020F0502020204030204" pitchFamily="34" charset="0"/>
              </a:rPr>
              <a:t>Rokuvat</a:t>
            </a:r>
            <a:r>
              <a:rPr lang="en-US" altLang="en-US" sz="1400" b="1" dirty="0">
                <a:latin typeface="Calibri" panose="020F0502020204030204" pitchFamily="34" charset="0"/>
                <a:cs typeface="Calibri" panose="020F0502020204030204" pitchFamily="34" charset="0"/>
              </a:rPr>
              <a:t> station</a:t>
            </a:r>
            <a:r>
              <a:rPr lang="uk-UA" sz="1400" dirty="0" smtClean="0">
                <a:latin typeface="Calibri" panose="020F0502020204030204" pitchFamily="34" charset="0"/>
                <a:cs typeface="Calibri" panose="020F0502020204030204" pitchFamily="34" charset="0"/>
              </a:rPr>
              <a:t>(49,0 </a:t>
            </a:r>
            <a:r>
              <a:rPr lang="en-US" altLang="en-US" sz="1400" dirty="0">
                <a:latin typeface="Calibri" panose="020F0502020204030204" pitchFamily="34" charset="0"/>
                <a:cs typeface="Calibri" panose="020F0502020204030204" pitchFamily="34" charset="0"/>
              </a:rPr>
              <a:t>km</a:t>
            </a:r>
            <a:r>
              <a:rPr lang="uk-UA" sz="1400" dirty="0" smtClean="0">
                <a:latin typeface="Calibri" panose="020F0502020204030204" pitchFamily="34" charset="0"/>
                <a:cs typeface="Calibri" panose="020F0502020204030204" pitchFamily="34" charset="0"/>
              </a:rPr>
              <a:t>)</a:t>
            </a:r>
            <a:endParaRPr lang="uk-UA" sz="1400" dirty="0">
              <a:latin typeface="Calibri" panose="020F0502020204030204" pitchFamily="34" charset="0"/>
              <a:cs typeface="Calibri" panose="020F0502020204030204" pitchFamily="34" charset="0"/>
            </a:endParaRPr>
          </a:p>
        </p:txBody>
      </p:sp>
      <p:sp>
        <p:nvSpPr>
          <p:cNvPr id="2" name="TextBox 1"/>
          <p:cNvSpPr txBox="1"/>
          <p:nvPr/>
        </p:nvSpPr>
        <p:spPr>
          <a:xfrm>
            <a:off x="5724128" y="940078"/>
            <a:ext cx="3312368" cy="646331"/>
          </a:xfrm>
          <a:prstGeom prst="rect">
            <a:avLst/>
          </a:prstGeom>
          <a:noFill/>
        </p:spPr>
        <p:txBody>
          <a:bodyPr wrap="square" rtlCol="0">
            <a:spAutoFit/>
          </a:bodyPr>
          <a:lstStyle/>
          <a:p>
            <a:pPr marL="285750" indent="-285750">
              <a:buFont typeface="Wingdings" panose="05000000000000000000" pitchFamily="2" charset="2"/>
              <a:buChar char="q"/>
            </a:pPr>
            <a:endParaRPr lang="uk-UA" b="1"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altLang="en-US" b="1" dirty="0">
                <a:latin typeface="Calibri" panose="020F0502020204030204" pitchFamily="34" charset="0"/>
                <a:cs typeface="Calibri" panose="020F0502020204030204" pitchFamily="34" charset="0"/>
              </a:rPr>
              <a:t>Distance to nearest </a:t>
            </a:r>
            <a:r>
              <a:rPr lang="en-US" altLang="en-US" b="1" dirty="0" smtClean="0">
                <a:latin typeface="Calibri" panose="020F0502020204030204" pitchFamily="34" charset="0"/>
                <a:cs typeface="Calibri" panose="020F0502020204030204" pitchFamily="34" charset="0"/>
              </a:rPr>
              <a:t>cities</a:t>
            </a:r>
            <a:r>
              <a:rPr lang="uk-UA" altLang="en-US" b="1" dirty="0" smtClean="0">
                <a:latin typeface="Calibri" panose="020F0502020204030204" pitchFamily="34" charset="0"/>
                <a:cs typeface="Calibri" panose="020F0502020204030204" pitchFamily="34" charset="0"/>
              </a:rPr>
              <a:t> :</a:t>
            </a:r>
            <a:endParaRPr lang="ru-RU" b="1" dirty="0">
              <a:latin typeface="Calibri" panose="020F0502020204030204" pitchFamily="34" charset="0"/>
              <a:cs typeface="Calibri" panose="020F050202020403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758071533"/>
              </p:ext>
            </p:extLst>
          </p:nvPr>
        </p:nvGraphicFramePr>
        <p:xfrm>
          <a:off x="5796136" y="1701967"/>
          <a:ext cx="2880320" cy="2388464"/>
        </p:xfrm>
        <a:graphic>
          <a:graphicData uri="http://schemas.openxmlformats.org/drawingml/2006/table">
            <a:tbl>
              <a:tblPr firstRow="1" bandRow="1">
                <a:tableStyleId>{5C22544A-7EE6-4342-B048-85BDC9FD1C3A}</a:tableStyleId>
              </a:tblPr>
              <a:tblGrid>
                <a:gridCol w="1998555">
                  <a:extLst>
                    <a:ext uri="{9D8B030D-6E8A-4147-A177-3AD203B41FA5}">
                      <a16:colId xmlns:a16="http://schemas.microsoft.com/office/drawing/2014/main" val="20000"/>
                    </a:ext>
                  </a:extLst>
                </a:gridCol>
                <a:gridCol w="881765">
                  <a:extLst>
                    <a:ext uri="{9D8B030D-6E8A-4147-A177-3AD203B41FA5}">
                      <a16:colId xmlns:a16="http://schemas.microsoft.com/office/drawing/2014/main" val="20001"/>
                    </a:ext>
                  </a:extLst>
                </a:gridCol>
              </a:tblGrid>
              <a:tr h="461636">
                <a:tc gridSpan="2">
                  <a:txBody>
                    <a:bodyPr/>
                    <a:lstStyle/>
                    <a:p>
                      <a:r>
                        <a:rPr lang="en-US" sz="1700" b="1" kern="1200" dirty="0" smtClean="0">
                          <a:solidFill>
                            <a:schemeClr val="lt1"/>
                          </a:solidFill>
                          <a:latin typeface="Calibri" panose="020F0502020204030204" pitchFamily="34" charset="0"/>
                          <a:ea typeface="+mn-ea"/>
                          <a:cs typeface="Calibri" panose="020F0502020204030204" pitchFamily="34" charset="0"/>
                        </a:rPr>
                        <a:t>Driving distance</a:t>
                      </a:r>
                      <a:r>
                        <a:rPr lang="uk-UA" sz="1700" b="1" kern="1200" dirty="0" smtClean="0">
                          <a:solidFill>
                            <a:schemeClr val="lt1"/>
                          </a:solidFill>
                          <a:latin typeface="Calibri" panose="020F0502020204030204" pitchFamily="34" charset="0"/>
                          <a:ea typeface="+mn-ea"/>
                          <a:cs typeface="Calibri" panose="020F0502020204030204" pitchFamily="34" charset="0"/>
                        </a:rPr>
                        <a:t>           </a:t>
                      </a:r>
                      <a:r>
                        <a:rPr lang="en-US" sz="1700" b="1" kern="1200" dirty="0" smtClean="0">
                          <a:solidFill>
                            <a:schemeClr val="lt1"/>
                          </a:solidFill>
                          <a:latin typeface="Calibri" panose="020F0502020204030204" pitchFamily="34" charset="0"/>
                          <a:ea typeface="+mn-ea"/>
                          <a:cs typeface="Calibri" panose="020F0502020204030204" pitchFamily="34" charset="0"/>
                        </a:rPr>
                        <a:t> </a:t>
                      </a:r>
                      <a:r>
                        <a:rPr lang="en-US" sz="1600" dirty="0" smtClean="0"/>
                        <a:t>(km)</a:t>
                      </a:r>
                      <a:endParaRPr lang="ru-RU" sz="1700" dirty="0">
                        <a:latin typeface="Calibri" panose="020F0502020204030204" pitchFamily="34" charset="0"/>
                        <a:cs typeface="Calibri" panose="020F0502020204030204" pitchFamily="34" charset="0"/>
                      </a:endParaRPr>
                    </a:p>
                  </a:txBody>
                  <a:tcPr>
                    <a:solidFill>
                      <a:schemeClr val="accent6">
                        <a:lumMod val="40000"/>
                        <a:lumOff val="60000"/>
                      </a:schemeClr>
                    </a:solidFill>
                  </a:tcPr>
                </a:tc>
                <a:tc hMerge="1">
                  <a:txBody>
                    <a:bodyPr/>
                    <a:lstStyle/>
                    <a:p>
                      <a:endParaRPr lang="ru-RU" dirty="0"/>
                    </a:p>
                  </a:txBody>
                  <a:tcPr/>
                </a:tc>
                <a:extLst>
                  <a:ext uri="{0D108BD9-81ED-4DB2-BD59-A6C34878D82A}">
                    <a16:rowId xmlns:a16="http://schemas.microsoft.com/office/drawing/2014/main" val="10000"/>
                  </a:ext>
                </a:extLst>
              </a:tr>
              <a:tr h="481707">
                <a:tc>
                  <a:txBody>
                    <a:bodyPr/>
                    <a:lstStyle/>
                    <a:p>
                      <a:pPr marL="0" algn="l" defTabSz="457200" rtl="0" eaLnBrk="1" latinLnBrk="0" hangingPunct="1"/>
                      <a:r>
                        <a:rPr lang="en-US" sz="1800" b="1" kern="1200" dirty="0" smtClean="0">
                          <a:solidFill>
                            <a:schemeClr val="dk1"/>
                          </a:solidFill>
                          <a:latin typeface="Calibri" panose="020F0502020204030204" pitchFamily="34" charset="0"/>
                          <a:ea typeface="+mn-ea"/>
                          <a:cs typeface="Calibri" panose="020F0502020204030204" pitchFamily="34" charset="0"/>
                        </a:rPr>
                        <a:t>Dnipro</a:t>
                      </a:r>
                      <a:endParaRPr lang="ru-RU" sz="1800" b="1" kern="1200" dirty="0">
                        <a:solidFill>
                          <a:schemeClr val="dk1"/>
                        </a:solidFill>
                        <a:latin typeface="Calibri" panose="020F0502020204030204" pitchFamily="34" charset="0"/>
                        <a:ea typeface="+mn-ea"/>
                        <a:cs typeface="Calibri" panose="020F0502020204030204" pitchFamily="34" charset="0"/>
                      </a:endParaRPr>
                    </a:p>
                  </a:txBody>
                  <a:tcPr>
                    <a:solidFill>
                      <a:schemeClr val="accent5">
                        <a:lumMod val="60000"/>
                        <a:lumOff val="40000"/>
                      </a:schemeClr>
                    </a:solidFill>
                  </a:tcPr>
                </a:tc>
                <a:tc>
                  <a:txBody>
                    <a:bodyPr/>
                    <a:lstStyle/>
                    <a:p>
                      <a:r>
                        <a:rPr lang="ru-RU" dirty="0" smtClean="0">
                          <a:solidFill>
                            <a:schemeClr val="tx1"/>
                          </a:solidFill>
                          <a:latin typeface="Calibri" panose="020F0502020204030204" pitchFamily="34" charset="0"/>
                          <a:cs typeface="Calibri" panose="020F0502020204030204" pitchFamily="34" charset="0"/>
                        </a:rPr>
                        <a:t>  136,0</a:t>
                      </a:r>
                      <a:endParaRPr lang="ru-RU" dirty="0">
                        <a:solidFill>
                          <a:schemeClr val="tx1"/>
                        </a:solidFill>
                        <a:latin typeface="Calibri" panose="020F0502020204030204" pitchFamily="34" charset="0"/>
                        <a:cs typeface="Calibri" panose="020F0502020204030204" pitchFamily="34" charset="0"/>
                      </a:endParaRPr>
                    </a:p>
                  </a:txBody>
                  <a:tcPr>
                    <a:solidFill>
                      <a:schemeClr val="accent5">
                        <a:lumMod val="60000"/>
                        <a:lumOff val="40000"/>
                      </a:schemeClr>
                    </a:solidFill>
                  </a:tcPr>
                </a:tc>
                <a:extLst>
                  <a:ext uri="{0D108BD9-81ED-4DB2-BD59-A6C34878D82A}">
                    <a16:rowId xmlns:a16="http://schemas.microsoft.com/office/drawing/2014/main" val="10001"/>
                  </a:ext>
                </a:extLst>
              </a:tr>
              <a:tr h="481707">
                <a:tc>
                  <a:txBody>
                    <a:bodyPr/>
                    <a:lstStyle/>
                    <a:p>
                      <a:r>
                        <a:rPr lang="en-US" sz="1600" b="1" dirty="0" err="1" smtClean="0"/>
                        <a:t>Kamianske</a:t>
                      </a:r>
                      <a:endParaRPr lang="uk-UA" sz="1700" b="1" noProof="0" dirty="0">
                        <a:latin typeface="Calibri" panose="020F0502020204030204" pitchFamily="34" charset="0"/>
                        <a:cs typeface="Calibri" panose="020F0502020204030204" pitchFamily="34" charset="0"/>
                      </a:endParaRPr>
                    </a:p>
                  </a:txBody>
                  <a:tcPr>
                    <a:solidFill>
                      <a:schemeClr val="accent6">
                        <a:lumMod val="20000"/>
                        <a:lumOff val="80000"/>
                      </a:schemeClr>
                    </a:solidFill>
                  </a:tcPr>
                </a:tc>
                <a:tc>
                  <a:txBody>
                    <a:bodyPr/>
                    <a:lstStyle/>
                    <a:p>
                      <a:r>
                        <a:rPr lang="ru-RU" dirty="0" smtClean="0">
                          <a:solidFill>
                            <a:schemeClr val="tx1"/>
                          </a:solidFill>
                          <a:latin typeface="Calibri" panose="020F0502020204030204" pitchFamily="34" charset="0"/>
                          <a:cs typeface="Calibri" panose="020F0502020204030204" pitchFamily="34" charset="0"/>
                        </a:rPr>
                        <a:t>  111,0</a:t>
                      </a:r>
                      <a:endParaRPr lang="ru-RU" dirty="0">
                        <a:solidFill>
                          <a:schemeClr val="tx1"/>
                        </a:solidFill>
                        <a:latin typeface="Calibri" panose="020F0502020204030204" pitchFamily="34" charset="0"/>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10002"/>
                  </a:ext>
                </a:extLst>
              </a:tr>
              <a:tr h="481707">
                <a:tc>
                  <a:txBody>
                    <a:bodyPr/>
                    <a:lstStyle/>
                    <a:p>
                      <a:r>
                        <a:rPr lang="en-US" altLang="en-US" sz="1800" b="1" dirty="0" err="1" smtClean="0">
                          <a:latin typeface="Calibri" panose="020F0502020204030204" pitchFamily="34" charset="0"/>
                          <a:cs typeface="Calibri" panose="020F0502020204030204" pitchFamily="34" charset="0"/>
                        </a:rPr>
                        <a:t>Kryvyi</a:t>
                      </a:r>
                      <a:r>
                        <a:rPr lang="en-US" altLang="en-US" sz="1800" b="1" dirty="0" smtClean="0">
                          <a:latin typeface="Calibri" panose="020F0502020204030204" pitchFamily="34" charset="0"/>
                          <a:cs typeface="Calibri" panose="020F0502020204030204" pitchFamily="34" charset="0"/>
                        </a:rPr>
                        <a:t> </a:t>
                      </a:r>
                      <a:r>
                        <a:rPr lang="en-US" altLang="en-US" sz="1800" b="1" dirty="0" err="1" smtClean="0">
                          <a:latin typeface="Calibri" panose="020F0502020204030204" pitchFamily="34" charset="0"/>
                          <a:cs typeface="Calibri" panose="020F0502020204030204" pitchFamily="34" charset="0"/>
                        </a:rPr>
                        <a:t>Rih</a:t>
                      </a:r>
                      <a:endParaRPr lang="ru-RU" sz="1700" dirty="0">
                        <a:latin typeface="Calibri" panose="020F0502020204030204" pitchFamily="34" charset="0"/>
                        <a:cs typeface="Calibri" panose="020F0502020204030204" pitchFamily="34" charset="0"/>
                      </a:endParaRPr>
                    </a:p>
                  </a:txBody>
                  <a:tcPr>
                    <a:solidFill>
                      <a:schemeClr val="accent5">
                        <a:lumMod val="60000"/>
                        <a:lumOff val="40000"/>
                      </a:schemeClr>
                    </a:solidFill>
                  </a:tcPr>
                </a:tc>
                <a:tc>
                  <a:txBody>
                    <a:bodyPr/>
                    <a:lstStyle/>
                    <a:p>
                      <a:r>
                        <a:rPr lang="ru-RU" dirty="0" smtClean="0">
                          <a:solidFill>
                            <a:schemeClr val="tx1"/>
                          </a:solidFill>
                          <a:latin typeface="Calibri" panose="020F0502020204030204" pitchFamily="34" charset="0"/>
                          <a:cs typeface="Calibri" panose="020F0502020204030204" pitchFamily="34" charset="0"/>
                        </a:rPr>
                        <a:t>    66,7</a:t>
                      </a:r>
                      <a:endParaRPr lang="ru-RU" dirty="0">
                        <a:solidFill>
                          <a:schemeClr val="tx1"/>
                        </a:solidFill>
                        <a:latin typeface="Calibri" panose="020F0502020204030204" pitchFamily="34" charset="0"/>
                        <a:cs typeface="Calibri" panose="020F0502020204030204" pitchFamily="34" charset="0"/>
                      </a:endParaRPr>
                    </a:p>
                  </a:txBody>
                  <a:tcPr>
                    <a:solidFill>
                      <a:schemeClr val="accent5">
                        <a:lumMod val="60000"/>
                        <a:lumOff val="40000"/>
                      </a:schemeClr>
                    </a:solidFill>
                  </a:tcPr>
                </a:tc>
                <a:extLst>
                  <a:ext uri="{0D108BD9-81ED-4DB2-BD59-A6C34878D82A}">
                    <a16:rowId xmlns:a16="http://schemas.microsoft.com/office/drawing/2014/main" val="10003"/>
                  </a:ext>
                </a:extLst>
              </a:tr>
              <a:tr h="481707">
                <a:tc>
                  <a:txBody>
                    <a:bodyPr/>
                    <a:lstStyle/>
                    <a:p>
                      <a:r>
                        <a:rPr lang="en-US" sz="1600" b="1" kern="1200" dirty="0" err="1" smtClean="0">
                          <a:solidFill>
                            <a:schemeClr val="dk1"/>
                          </a:solidFill>
                          <a:latin typeface="+mn-lt"/>
                          <a:ea typeface="+mn-ea"/>
                          <a:cs typeface="+mn-cs"/>
                        </a:rPr>
                        <a:t>Kropyvnytskyi</a:t>
                      </a:r>
                      <a:endParaRPr lang="ru-RU" sz="1600" b="1" kern="1200" dirty="0">
                        <a:solidFill>
                          <a:schemeClr val="dk1"/>
                        </a:solidFill>
                        <a:latin typeface="+mn-lt"/>
                        <a:ea typeface="+mn-ea"/>
                        <a:cs typeface="+mn-cs"/>
                      </a:endParaRPr>
                    </a:p>
                  </a:txBody>
                  <a:tcPr>
                    <a:solidFill>
                      <a:schemeClr val="accent6">
                        <a:lumMod val="20000"/>
                        <a:lumOff val="80000"/>
                      </a:schemeClr>
                    </a:solidFill>
                  </a:tcPr>
                </a:tc>
                <a:tc>
                  <a:txBody>
                    <a:bodyPr/>
                    <a:lstStyle/>
                    <a:p>
                      <a:r>
                        <a:rPr lang="ru-RU" dirty="0" smtClean="0">
                          <a:solidFill>
                            <a:schemeClr val="tx1"/>
                          </a:solidFill>
                          <a:latin typeface="Calibri" panose="020F0502020204030204" pitchFamily="34" charset="0"/>
                          <a:cs typeface="Calibri" panose="020F0502020204030204" pitchFamily="34" charset="0"/>
                        </a:rPr>
                        <a:t>  133,0</a:t>
                      </a:r>
                      <a:endParaRPr lang="ru-RU" dirty="0">
                        <a:solidFill>
                          <a:schemeClr val="tx1"/>
                        </a:solidFill>
                        <a:latin typeface="Calibri" panose="020F0502020204030204" pitchFamily="34" charset="0"/>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4" name="Прямоугольник 3"/>
          <p:cNvSpPr/>
          <p:nvPr/>
        </p:nvSpPr>
        <p:spPr>
          <a:xfrm rot="10800000" flipV="1">
            <a:off x="5724128" y="4303312"/>
            <a:ext cx="2736304" cy="1354217"/>
          </a:xfrm>
          <a:prstGeom prst="rect">
            <a:avLst/>
          </a:prstGeom>
        </p:spPr>
        <p:txBody>
          <a:bodyPr wrap="square">
            <a:spAutoFit/>
          </a:bodyPr>
          <a:lstStyle/>
          <a:p>
            <a:pPr marL="285750" indent="-285750">
              <a:buFont typeface="Wingdings" panose="05000000000000000000" pitchFamily="2" charset="2"/>
              <a:buChar char="q"/>
            </a:pPr>
            <a:endParaRPr lang="uk-UA" b="1" dirty="0" smtClean="0">
              <a:latin typeface="Calibri" panose="020F0502020204030204" pitchFamily="34" charset="0"/>
              <a:cs typeface="Calibri" panose="020F0502020204030204" pitchFamily="34" charset="0"/>
            </a:endParaRPr>
          </a:p>
          <a:p>
            <a:endParaRPr lang="uk-UA"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altLang="en-US" b="1" dirty="0" smtClean="0">
                <a:latin typeface="Calibri" panose="020F0502020204030204" pitchFamily="34" charset="0"/>
                <a:cs typeface="Calibri" panose="020F0502020204030204" pitchFamily="34" charset="0"/>
              </a:rPr>
              <a:t>Distance </a:t>
            </a:r>
            <a:r>
              <a:rPr lang="en-US" altLang="en-US" b="1" dirty="0">
                <a:latin typeface="Calibri" panose="020F0502020204030204" pitchFamily="34" charset="0"/>
                <a:cs typeface="Calibri" panose="020F0502020204030204" pitchFamily="34" charset="0"/>
              </a:rPr>
              <a:t>to airports </a:t>
            </a:r>
            <a:r>
              <a:rPr lang="uk-UA" b="1" dirty="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
            </a:pPr>
            <a:r>
              <a:rPr lang="en-US" sz="1400" b="1" dirty="0" smtClean="0">
                <a:solidFill>
                  <a:schemeClr val="dk1"/>
                </a:solidFill>
                <a:latin typeface="Calibri" panose="020F0502020204030204" pitchFamily="34" charset="0"/>
                <a:cs typeface="Calibri" panose="020F0502020204030204" pitchFamily="34" charset="0"/>
              </a:rPr>
              <a:t>Dnipro</a:t>
            </a:r>
            <a:r>
              <a:rPr lang="uk-UA" sz="1400" b="1" dirty="0" smtClean="0">
                <a:solidFill>
                  <a:schemeClr val="dk1"/>
                </a:solidFill>
                <a:latin typeface="Calibri" panose="020F0502020204030204" pitchFamily="34" charset="0"/>
                <a:cs typeface="Calibri" panose="020F0502020204030204" pitchFamily="34" charset="0"/>
              </a:rPr>
              <a:t>      </a:t>
            </a:r>
            <a:r>
              <a:rPr lang="uk-UA" sz="1400" dirty="0" smtClean="0">
                <a:latin typeface="Calibri" panose="020F0502020204030204" pitchFamily="34" charset="0"/>
                <a:cs typeface="Calibri" panose="020F0502020204030204" pitchFamily="34" charset="0"/>
              </a:rPr>
              <a:t>(148,0 км)</a:t>
            </a:r>
          </a:p>
          <a:p>
            <a:pPr marL="285750" indent="-285750">
              <a:buFont typeface="Wingdings" panose="05000000000000000000" pitchFamily="2" charset="2"/>
              <a:buChar char="§"/>
            </a:pPr>
            <a:r>
              <a:rPr lang="en-US" altLang="en-US" sz="1400" b="1" dirty="0" err="1" smtClean="0">
                <a:latin typeface="Calibri" panose="020F0502020204030204" pitchFamily="34" charset="0"/>
                <a:cs typeface="Calibri" panose="020F0502020204030204" pitchFamily="34" charset="0"/>
              </a:rPr>
              <a:t>Kryvyi</a:t>
            </a:r>
            <a:r>
              <a:rPr lang="en-US" altLang="en-US" sz="1400" b="1" dirty="0" smtClean="0">
                <a:latin typeface="Calibri" panose="020F0502020204030204" pitchFamily="34" charset="0"/>
                <a:cs typeface="Calibri" panose="020F0502020204030204" pitchFamily="34" charset="0"/>
              </a:rPr>
              <a:t> </a:t>
            </a:r>
            <a:r>
              <a:rPr lang="en-US" altLang="en-US" sz="1400" b="1" dirty="0" err="1">
                <a:latin typeface="Calibri" panose="020F0502020204030204" pitchFamily="34" charset="0"/>
                <a:cs typeface="Calibri" panose="020F0502020204030204" pitchFamily="34" charset="0"/>
              </a:rPr>
              <a:t>Rih</a:t>
            </a:r>
            <a:r>
              <a:rPr lang="uk-UA" sz="1400" dirty="0" smtClean="0">
                <a:latin typeface="Calibri" panose="020F0502020204030204" pitchFamily="34" charset="0"/>
                <a:cs typeface="Calibri" panose="020F0502020204030204" pitchFamily="34" charset="0"/>
              </a:rPr>
              <a:t>( 66,0  </a:t>
            </a:r>
            <a:r>
              <a:rPr lang="uk-UA" sz="1400" dirty="0">
                <a:latin typeface="Calibri" panose="020F0502020204030204" pitchFamily="34" charset="0"/>
                <a:cs typeface="Calibri" panose="020F0502020204030204" pitchFamily="34" charset="0"/>
              </a:rPr>
              <a:t>км</a:t>
            </a:r>
            <a:r>
              <a:rPr lang="uk-UA" sz="1400" dirty="0" smtClean="0">
                <a:latin typeface="Calibri" panose="020F0502020204030204" pitchFamily="34" charset="0"/>
                <a:cs typeface="Calibri" panose="020F0502020204030204" pitchFamily="34" charset="0"/>
              </a:rPr>
              <a:t>)</a:t>
            </a:r>
          </a:p>
        </p:txBody>
      </p:sp>
      <p:sp>
        <p:nvSpPr>
          <p:cNvPr id="11" name="Rectangle 7"/>
          <p:cNvSpPr>
            <a:spLocks noChangeArrowheads="1"/>
          </p:cNvSpPr>
          <p:nvPr/>
        </p:nvSpPr>
        <p:spPr bwMode="auto">
          <a:xfrm>
            <a:off x="-2076747" y="922450"/>
            <a:ext cx="20840"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9105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75656" y="116632"/>
            <a:ext cx="7272807" cy="1046440"/>
          </a:xfrm>
          <a:prstGeom prst="rect">
            <a:avLst/>
          </a:prstGeom>
          <a:noFill/>
        </p:spPr>
        <p:txBody>
          <a:bodyPr wrap="square" rtlCol="0">
            <a:spAutoFit/>
          </a:bodyPr>
          <a:lstStyle/>
          <a:p>
            <a:pPr lvl="0" algn="ctr"/>
            <a:r>
              <a:rPr lang="en-US" altLang="en-US" sz="3100" b="1" dirty="0" smtClean="0">
                <a:solidFill>
                  <a:schemeClr val="accent1">
                    <a:lumMod val="75000"/>
                  </a:schemeClr>
                </a:solidFill>
                <a:latin typeface="Cambria" panose="02040503050406030204" pitchFamily="18" charset="0"/>
                <a:ea typeface="Cambria" panose="02040503050406030204" pitchFamily="18" charset="0"/>
              </a:rPr>
              <a:t>The </a:t>
            </a:r>
            <a:r>
              <a:rPr lang="en-US" altLang="en-US" sz="3100" b="1" dirty="0">
                <a:solidFill>
                  <a:schemeClr val="accent1">
                    <a:lumMod val="75000"/>
                  </a:schemeClr>
                </a:solidFill>
                <a:latin typeface="Cambria" panose="02040503050406030204" pitchFamily="18" charset="0"/>
                <a:ea typeface="Cambria" panose="02040503050406030204" pitchFamily="18" charset="0"/>
              </a:rPr>
              <a:t>structure of the land fund of the community </a:t>
            </a:r>
            <a:endParaRPr lang="ru-RU" sz="3100" b="1" dirty="0">
              <a:solidFill>
                <a:schemeClr val="accent1">
                  <a:lumMod val="75000"/>
                </a:schemeClr>
              </a:solidFill>
              <a:latin typeface="Cambria" panose="02040503050406030204" pitchFamily="18" charset="0"/>
              <a:ea typeface="Cambria" panose="02040503050406030204" pitchFamily="18" charset="0"/>
            </a:endParaRPr>
          </a:p>
        </p:txBody>
      </p:sp>
      <p:sp>
        <p:nvSpPr>
          <p:cNvPr id="13" name="TextBox 12"/>
          <p:cNvSpPr txBox="1"/>
          <p:nvPr/>
        </p:nvSpPr>
        <p:spPr>
          <a:xfrm>
            <a:off x="1466140" y="1124744"/>
            <a:ext cx="7392140" cy="5447645"/>
          </a:xfrm>
          <a:prstGeom prst="rect">
            <a:avLst/>
          </a:prstGeom>
          <a:noFill/>
        </p:spPr>
        <p:txBody>
          <a:bodyPr wrap="square" rtlCol="0">
            <a:spAutoFit/>
          </a:bodyPr>
          <a:lstStyle/>
          <a:p>
            <a:pPr marL="285750" indent="-285750">
              <a:buFont typeface="Wingdings" panose="05000000000000000000" pitchFamily="2" charset="2"/>
              <a:buChar char="q"/>
            </a:pPr>
            <a:endParaRPr lang="uk-UA" b="1"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endParaRPr lang="uk-UA" b="1" dirty="0">
              <a:latin typeface="Calibri" panose="020F0502020204030204" pitchFamily="34" charset="0"/>
              <a:cs typeface="Calibri" panose="020F0502020204030204" pitchFamily="34" charset="0"/>
            </a:endParaRPr>
          </a:p>
          <a:p>
            <a:endParaRPr lang="uk-UA" sz="1000" b="1" dirty="0" smtClean="0">
              <a:solidFill>
                <a:schemeClr val="accent1">
                  <a:lumMod val="75000"/>
                </a:schemeClr>
              </a:solidFill>
              <a:latin typeface="Bahnschrift Condensed" panose="020B0502040204020203" pitchFamily="34" charset="0"/>
            </a:endParaRPr>
          </a:p>
          <a:p>
            <a:endParaRPr lang="uk-UA" sz="700" b="1" dirty="0" smtClean="0">
              <a:solidFill>
                <a:schemeClr val="accent1">
                  <a:lumMod val="75000"/>
                </a:schemeClr>
              </a:solidFill>
              <a:latin typeface="Bahnschrift Condensed" panose="020B0502040204020203" pitchFamily="34" charset="0"/>
            </a:endParaRPr>
          </a:p>
          <a:p>
            <a:endParaRPr lang="uk-UA" sz="2100" b="1" dirty="0" smtClean="0">
              <a:solidFill>
                <a:schemeClr val="accent1">
                  <a:lumMod val="75000"/>
                </a:schemeClr>
              </a:solidFill>
              <a:latin typeface="Cambria" panose="02040503050406030204" pitchFamily="18" charset="0"/>
              <a:ea typeface="Cambria" panose="02040503050406030204" pitchFamily="18" charset="0"/>
            </a:endParaRPr>
          </a:p>
          <a:p>
            <a:pPr lvl="0"/>
            <a:endParaRPr lang="uk-UA" altLang="en-US" sz="700" b="1" dirty="0" smtClean="0">
              <a:solidFill>
                <a:schemeClr val="accent1">
                  <a:lumMod val="75000"/>
                </a:schemeClr>
              </a:solidFill>
              <a:latin typeface="Cambria" panose="02040503050406030204" pitchFamily="18" charset="0"/>
              <a:ea typeface="Cambria" panose="02040503050406030204" pitchFamily="18" charset="0"/>
            </a:endParaRPr>
          </a:p>
          <a:p>
            <a:pPr lvl="0"/>
            <a:r>
              <a:rPr lang="en-US" altLang="en-US" sz="3000" b="1" dirty="0" smtClean="0">
                <a:solidFill>
                  <a:schemeClr val="accent1">
                    <a:lumMod val="75000"/>
                  </a:schemeClr>
                </a:solidFill>
                <a:latin typeface="Cambria" panose="02040503050406030204" pitchFamily="18" charset="0"/>
                <a:ea typeface="Cambria" panose="02040503050406030204" pitchFamily="18" charset="0"/>
              </a:rPr>
              <a:t>Natural resources</a:t>
            </a:r>
            <a:r>
              <a:rPr lang="uk-UA" sz="3000" b="1" dirty="0" smtClean="0">
                <a:solidFill>
                  <a:schemeClr val="accent1">
                    <a:lumMod val="75000"/>
                  </a:schemeClr>
                </a:solidFill>
                <a:latin typeface="Cambria" panose="02040503050406030204" pitchFamily="18" charset="0"/>
                <a:ea typeface="Cambria" panose="02040503050406030204" pitchFamily="18" charset="0"/>
              </a:rPr>
              <a:t>:</a:t>
            </a:r>
            <a:endParaRPr lang="uk-UA" sz="3000" b="1" dirty="0">
              <a:solidFill>
                <a:schemeClr val="accent1">
                  <a:lumMod val="75000"/>
                </a:schemeClr>
              </a:solidFill>
              <a:latin typeface="Cambria" panose="02040503050406030204" pitchFamily="18" charset="0"/>
              <a:ea typeface="Cambria" panose="02040503050406030204" pitchFamily="18" charset="0"/>
            </a:endParaRPr>
          </a:p>
          <a:p>
            <a:endParaRPr lang="ru-RU" sz="300" b="1" dirty="0">
              <a:solidFill>
                <a:schemeClr val="accent1">
                  <a:lumMod val="75000"/>
                </a:schemeClr>
              </a:solidFill>
              <a:latin typeface="Bahnschrift Condensed" panose="020B0502040204020203" pitchFamily="34" charset="0"/>
            </a:endParaRPr>
          </a:p>
          <a:p>
            <a:pPr marL="285750" lvl="0" indent="-285750">
              <a:buFont typeface="Wingdings" panose="05000000000000000000" pitchFamily="2" charset="2"/>
              <a:buChar char="q"/>
            </a:pPr>
            <a:r>
              <a:rPr lang="en-US" altLang="en-US" b="1" dirty="0" smtClean="0">
                <a:latin typeface="Calibri" panose="020F0502020204030204" pitchFamily="34" charset="0"/>
                <a:cs typeface="Calibri" panose="020F0502020204030204" pitchFamily="34" charset="0"/>
              </a:rPr>
              <a:t>Soils</a:t>
            </a:r>
            <a:r>
              <a:rPr lang="uk-UA" b="1" dirty="0" smtClean="0">
                <a:latin typeface="Calibri" panose="020F0502020204030204" pitchFamily="34" charset="0"/>
                <a:cs typeface="Calibri" panose="020F0502020204030204" pitchFamily="34" charset="0"/>
              </a:rPr>
              <a:t> </a:t>
            </a:r>
            <a:r>
              <a:rPr lang="en-US" altLang="en-US" sz="1400" dirty="0">
                <a:latin typeface="Times New Roman" pitchFamily="18" charset="0"/>
                <a:cs typeface="Times New Roman" pitchFamily="18" charset="0"/>
              </a:rPr>
              <a:t>(characteristics): ordinary </a:t>
            </a:r>
            <a:r>
              <a:rPr lang="en-US" altLang="en-US" sz="1400" dirty="0" err="1">
                <a:latin typeface="Times New Roman" pitchFamily="18" charset="0"/>
                <a:cs typeface="Times New Roman" pitchFamily="18" charset="0"/>
              </a:rPr>
              <a:t>chernozems</a:t>
            </a:r>
            <a:r>
              <a:rPr lang="en-US" altLang="en-US" sz="1400" dirty="0">
                <a:latin typeface="Times New Roman" pitchFamily="18" charset="0"/>
                <a:cs typeface="Times New Roman" pitchFamily="18" charset="0"/>
              </a:rPr>
              <a:t> with low humus </a:t>
            </a:r>
          </a:p>
          <a:p>
            <a:pPr marL="285750" indent="-285750">
              <a:buFont typeface="Wingdings" panose="05000000000000000000" pitchFamily="2" charset="2"/>
              <a:buChar char="q"/>
            </a:pPr>
            <a:r>
              <a:rPr lang="en-US" altLang="en-US" b="1" dirty="0" smtClean="0">
                <a:latin typeface="Calibri" panose="020F0502020204030204" pitchFamily="34" charset="0"/>
                <a:cs typeface="Calibri" panose="020F0502020204030204" pitchFamily="34" charset="0"/>
              </a:rPr>
              <a:t>Water resources</a:t>
            </a:r>
            <a:r>
              <a:rPr lang="uk-UA" altLang="en-US" b="1" dirty="0" smtClean="0">
                <a:latin typeface="Calibri" panose="020F0502020204030204" pitchFamily="34" charset="0"/>
                <a:cs typeface="Calibri" panose="020F0502020204030204" pitchFamily="34" charset="0"/>
              </a:rPr>
              <a:t> </a:t>
            </a:r>
            <a:r>
              <a:rPr lang="en-US" altLang="en-US" sz="1400" dirty="0">
                <a:solidFill>
                  <a:srgbClr val="1F1F1F"/>
                </a:solidFill>
                <a:latin typeface="inherit"/>
              </a:rPr>
              <a:t>(</a:t>
            </a:r>
            <a:r>
              <a:rPr lang="en-US" altLang="en-US" sz="1400" dirty="0">
                <a:latin typeface="Times New Roman" pitchFamily="18" charset="0"/>
                <a:cs typeface="Times New Roman" pitchFamily="18" charset="0"/>
              </a:rPr>
              <a:t>type, quantity, area, characteristics): 4 water bodies are located on the territory of the TG </a:t>
            </a:r>
            <a:r>
              <a:rPr lang="uk-UA" sz="1400" dirty="0">
                <a:latin typeface="Times New Roman" pitchFamily="18" charset="0"/>
                <a:cs typeface="Times New Roman" pitchFamily="18" charset="0"/>
              </a:rPr>
              <a:t>:</a:t>
            </a:r>
          </a:p>
          <a:p>
            <a:pPr marL="285750" indent="-285750">
              <a:buFont typeface="Wingdings" panose="05000000000000000000" pitchFamily="2" charset="2"/>
              <a:buChar char="§"/>
            </a:pPr>
            <a:r>
              <a:rPr lang="en-US" sz="1300" b="1" dirty="0" err="1" smtClean="0">
                <a:latin typeface="Times New Roman" pitchFamily="18" charset="0"/>
                <a:cs typeface="Times New Roman" pitchFamily="18" charset="0"/>
              </a:rPr>
              <a:t>Zhovta</a:t>
            </a:r>
            <a:r>
              <a:rPr lang="en-US" sz="1300" b="1" dirty="0" smtClean="0">
                <a:latin typeface="Times New Roman" pitchFamily="18" charset="0"/>
                <a:cs typeface="Times New Roman" pitchFamily="18" charset="0"/>
              </a:rPr>
              <a:t> </a:t>
            </a:r>
            <a:r>
              <a:rPr lang="en-US" sz="1300" b="1" dirty="0">
                <a:latin typeface="Times New Roman" pitchFamily="18" charset="0"/>
                <a:cs typeface="Times New Roman" pitchFamily="18" charset="0"/>
              </a:rPr>
              <a:t>River </a:t>
            </a:r>
            <a:r>
              <a:rPr lang="en-US" sz="1300" dirty="0">
                <a:latin typeface="Times New Roman" pitchFamily="18" charset="0"/>
                <a:cs typeface="Times New Roman" pitchFamily="18" charset="0"/>
              </a:rPr>
              <a:t>- 58 km long. The catchment area is 490 km². The slope of the river is 1.6 m/km. The valley is trapezoidal, 2.5 km wide. The river is moderately winding. It is used for agricultural needs, water supply, irrigation. It flows through the territory of the community, flows into the </a:t>
            </a:r>
            <a:r>
              <a:rPr lang="en-US" sz="1300" dirty="0" err="1">
                <a:latin typeface="Times New Roman" pitchFamily="18" charset="0"/>
                <a:cs typeface="Times New Roman" pitchFamily="18" charset="0"/>
              </a:rPr>
              <a:t>Ingulets</a:t>
            </a:r>
            <a:r>
              <a:rPr lang="en-US" sz="1300" dirty="0">
                <a:latin typeface="Times New Roman" pitchFamily="18" charset="0"/>
                <a:cs typeface="Times New Roman" pitchFamily="18" charset="0"/>
              </a:rPr>
              <a:t> River; </a:t>
            </a:r>
            <a:endParaRPr lang="uk-UA" sz="1300" dirty="0" smtClean="0">
              <a:latin typeface="Times New Roman" pitchFamily="18" charset="0"/>
              <a:cs typeface="Times New Roman" pitchFamily="18" charset="0"/>
            </a:endParaRPr>
          </a:p>
          <a:p>
            <a:pPr marL="285750" indent="-285750">
              <a:buFont typeface="Wingdings" panose="05000000000000000000" pitchFamily="2" charset="2"/>
              <a:buChar char="§"/>
            </a:pPr>
            <a:r>
              <a:rPr lang="en-US" sz="1300" b="1" dirty="0" smtClean="0">
                <a:latin typeface="Times New Roman" pitchFamily="18" charset="0"/>
                <a:cs typeface="Times New Roman" pitchFamily="18" charset="0"/>
              </a:rPr>
              <a:t>reservoir </a:t>
            </a:r>
            <a:r>
              <a:rPr lang="en-US" sz="1300" b="1" dirty="0">
                <a:latin typeface="Times New Roman" pitchFamily="18" charset="0"/>
                <a:cs typeface="Times New Roman" pitchFamily="18" charset="0"/>
              </a:rPr>
              <a:t>"</a:t>
            </a:r>
            <a:r>
              <a:rPr lang="en-US" sz="1300" b="1" dirty="0" err="1">
                <a:latin typeface="Times New Roman" pitchFamily="18" charset="0"/>
                <a:cs typeface="Times New Roman" pitchFamily="18" charset="0"/>
              </a:rPr>
              <a:t>Vodobud</a:t>
            </a:r>
            <a:r>
              <a:rPr lang="en-US" sz="1300" b="1" dirty="0" smtClean="0">
                <a:latin typeface="Times New Roman" pitchFamily="18" charset="0"/>
                <a:cs typeface="Times New Roman" pitchFamily="18" charset="0"/>
              </a:rPr>
              <a:t>"</a:t>
            </a:r>
            <a:r>
              <a:rPr lang="uk-UA" sz="1200" b="1"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 </a:t>
            </a:r>
            <a:r>
              <a:rPr lang="en-US" sz="1300" dirty="0">
                <a:latin typeface="Times New Roman" pitchFamily="18" charset="0"/>
                <a:cs typeface="Times New Roman" pitchFamily="18" charset="0"/>
              </a:rPr>
              <a:t>a reserve drinking water reservoir, which is on the balance sheet of KP "</a:t>
            </a:r>
            <a:r>
              <a:rPr lang="en-US" sz="1300" dirty="0" err="1">
                <a:latin typeface="Times New Roman" pitchFamily="18" charset="0"/>
                <a:cs typeface="Times New Roman" pitchFamily="18" charset="0"/>
              </a:rPr>
              <a:t>Zhovtovodsky</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Vodokanal</a:t>
            </a:r>
            <a:r>
              <a:rPr lang="en-US" sz="1300" dirty="0">
                <a:latin typeface="Times New Roman" pitchFamily="18" charset="0"/>
                <a:cs typeface="Times New Roman" pitchFamily="18" charset="0"/>
              </a:rPr>
              <a:t>" </a:t>
            </a:r>
            <a:r>
              <a:rPr lang="en-US" sz="1300" dirty="0" smtClean="0">
                <a:latin typeface="Times New Roman" pitchFamily="18" charset="0"/>
                <a:cs typeface="Times New Roman" pitchFamily="18" charset="0"/>
              </a:rPr>
              <a:t>DR</a:t>
            </a:r>
            <a:r>
              <a:rPr lang="uk-UA" sz="1300" dirty="0" smtClean="0">
                <a:latin typeface="Times New Roman" pitchFamily="18" charset="0"/>
                <a:cs typeface="Times New Roman" pitchFamily="18" charset="0"/>
              </a:rPr>
              <a:t>С</a:t>
            </a:r>
            <a:r>
              <a:rPr lang="en-US" sz="1300" dirty="0" smtClean="0">
                <a:latin typeface="Times New Roman" pitchFamily="18" charset="0"/>
                <a:cs typeface="Times New Roman" pitchFamily="18" charset="0"/>
              </a:rPr>
              <a:t>", </a:t>
            </a:r>
            <a:r>
              <a:rPr lang="en-US" sz="1300" dirty="0">
                <a:latin typeface="Times New Roman" pitchFamily="18" charset="0"/>
                <a:cs typeface="Times New Roman" pitchFamily="18" charset="0"/>
              </a:rPr>
              <a:t>with an area of ​​0.1374 km²;</a:t>
            </a:r>
            <a:endParaRPr lang="uk-UA" sz="1300" dirty="0">
              <a:latin typeface="Times New Roman" pitchFamily="18" charset="0"/>
              <a:cs typeface="Times New Roman" pitchFamily="18" charset="0"/>
            </a:endParaRPr>
          </a:p>
          <a:p>
            <a:pPr marL="285750" indent="-285750">
              <a:buFont typeface="Wingdings" panose="05000000000000000000" pitchFamily="2" charset="2"/>
              <a:buChar char="§"/>
            </a:pPr>
            <a:r>
              <a:rPr lang="en-US" altLang="en-US" sz="1300" b="1" dirty="0" smtClean="0">
                <a:latin typeface="Times New Roman" pitchFamily="18" charset="0"/>
                <a:cs typeface="Times New Roman" pitchFamily="18" charset="0"/>
              </a:rPr>
              <a:t>reservoir </a:t>
            </a:r>
            <a:r>
              <a:rPr lang="en-US" altLang="en-US" sz="1300" b="1" dirty="0">
                <a:latin typeface="Times New Roman" pitchFamily="18" charset="0"/>
                <a:cs typeface="Times New Roman" pitchFamily="18" charset="0"/>
              </a:rPr>
              <a:t>"</a:t>
            </a:r>
            <a:r>
              <a:rPr lang="en-US" altLang="en-US" sz="1300" b="1" dirty="0" err="1">
                <a:latin typeface="Times New Roman" pitchFamily="18" charset="0"/>
                <a:cs typeface="Times New Roman" pitchFamily="18" charset="0"/>
              </a:rPr>
              <a:t>Vodyane</a:t>
            </a:r>
            <a:r>
              <a:rPr lang="en-US" altLang="en-US" sz="1300" b="1" dirty="0">
                <a:latin typeface="Times New Roman" pitchFamily="18" charset="0"/>
                <a:cs typeface="Times New Roman" pitchFamily="18" charset="0"/>
              </a:rPr>
              <a:t>" </a:t>
            </a:r>
            <a:r>
              <a:rPr lang="en-US" altLang="en-US" sz="1300" dirty="0">
                <a:latin typeface="Times New Roman" pitchFamily="18" charset="0"/>
                <a:cs typeface="Times New Roman" pitchFamily="18" charset="0"/>
              </a:rPr>
              <a:t>(</a:t>
            </a:r>
            <a:r>
              <a:rPr lang="en-US" altLang="en-US" sz="1300" dirty="0" err="1">
                <a:latin typeface="Times New Roman" pitchFamily="18" charset="0"/>
                <a:cs typeface="Times New Roman" pitchFamily="18" charset="0"/>
              </a:rPr>
              <a:t>Vesela</a:t>
            </a:r>
            <a:r>
              <a:rPr lang="en-US" altLang="en-US" sz="1300" dirty="0">
                <a:latin typeface="Times New Roman" pitchFamily="18" charset="0"/>
                <a:cs typeface="Times New Roman" pitchFamily="18" charset="0"/>
              </a:rPr>
              <a:t> </a:t>
            </a:r>
            <a:r>
              <a:rPr lang="en-US" altLang="en-US" sz="1300" dirty="0" err="1">
                <a:latin typeface="Times New Roman" pitchFamily="18" charset="0"/>
                <a:cs typeface="Times New Roman" pitchFamily="18" charset="0"/>
              </a:rPr>
              <a:t>Ivanivka</a:t>
            </a:r>
            <a:r>
              <a:rPr lang="en-US" altLang="en-US" sz="1300" dirty="0">
                <a:latin typeface="Times New Roman" pitchFamily="18" charset="0"/>
                <a:cs typeface="Times New Roman" pitchFamily="18" charset="0"/>
              </a:rPr>
              <a:t>) </a:t>
            </a:r>
            <a:r>
              <a:rPr lang="uk-UA" sz="1200" dirty="0" smtClean="0">
                <a:latin typeface="Times New Roman" pitchFamily="18" charset="0"/>
                <a:cs typeface="Times New Roman" pitchFamily="18" charset="0"/>
              </a:rPr>
              <a:t>- </a:t>
            </a:r>
            <a:r>
              <a:rPr lang="en-US" altLang="en-US" sz="1300" dirty="0">
                <a:latin typeface="Times New Roman" pitchFamily="18" charset="0"/>
                <a:cs typeface="Times New Roman" pitchFamily="18" charset="0"/>
              </a:rPr>
              <a:t>reservoir, catchment area 0.05 km²;</a:t>
            </a:r>
            <a:endParaRPr lang="uk-UA" sz="1300" dirty="0">
              <a:latin typeface="Times New Roman" pitchFamily="18" charset="0"/>
              <a:cs typeface="Times New Roman" pitchFamily="18" charset="0"/>
            </a:endParaRPr>
          </a:p>
          <a:p>
            <a:pPr marL="285750" lvl="0" indent="-285750">
              <a:buFont typeface="Wingdings" panose="05000000000000000000" pitchFamily="2" charset="2"/>
              <a:buChar char="§"/>
            </a:pPr>
            <a:r>
              <a:rPr lang="en-US" altLang="en-US" sz="1300" b="1" dirty="0" smtClean="0">
                <a:latin typeface="Times New Roman" pitchFamily="18" charset="0"/>
                <a:cs typeface="Times New Roman" pitchFamily="18" charset="0"/>
              </a:rPr>
              <a:t>reservoir </a:t>
            </a:r>
            <a:r>
              <a:rPr lang="en-US" altLang="en-US" sz="1300" b="1" dirty="0">
                <a:latin typeface="Times New Roman" pitchFamily="18" charset="0"/>
                <a:cs typeface="Times New Roman" pitchFamily="18" charset="0"/>
              </a:rPr>
              <a:t>in the Children's </a:t>
            </a:r>
            <a:r>
              <a:rPr lang="en-US" altLang="en-US" sz="1300" b="1" dirty="0" smtClean="0">
                <a:latin typeface="Times New Roman" pitchFamily="18" charset="0"/>
                <a:cs typeface="Times New Roman" pitchFamily="18" charset="0"/>
              </a:rPr>
              <a:t>Park</a:t>
            </a:r>
            <a:r>
              <a:rPr lang="uk-UA" altLang="en-US" sz="1300" b="1" dirty="0" smtClean="0">
                <a:latin typeface="Times New Roman" pitchFamily="18" charset="0"/>
                <a:cs typeface="Times New Roman" pitchFamily="18" charset="0"/>
              </a:rPr>
              <a:t> </a:t>
            </a:r>
            <a:r>
              <a:rPr lang="uk-UA" sz="1200" dirty="0" smtClean="0">
                <a:latin typeface="Times New Roman" pitchFamily="18" charset="0"/>
                <a:cs typeface="Times New Roman" pitchFamily="18" charset="0"/>
              </a:rPr>
              <a:t>- </a:t>
            </a:r>
            <a:r>
              <a:rPr lang="en-US" altLang="en-US" sz="1300" dirty="0">
                <a:latin typeface="Times New Roman" pitchFamily="18" charset="0"/>
                <a:cs typeface="Times New Roman" pitchFamily="18" charset="0"/>
              </a:rPr>
              <a:t>an artificial reservoir, the area of ​​the catchment basin is 0.02 km²</a:t>
            </a:r>
            <a:r>
              <a:rPr lang="uk-UA" sz="1300" dirty="0">
                <a:latin typeface="Times New Roman" pitchFamily="18" charset="0"/>
                <a:cs typeface="Times New Roman" pitchFamily="18" charset="0"/>
              </a:rPr>
              <a:t>. </a:t>
            </a:r>
          </a:p>
          <a:p>
            <a:pPr algn="just"/>
            <a:endParaRPr lang="uk-UA" sz="300" dirty="0"/>
          </a:p>
          <a:p>
            <a:pPr marL="285750" indent="-285750">
              <a:buFont typeface="Wingdings" panose="05000000000000000000" pitchFamily="2" charset="2"/>
              <a:buChar char="q"/>
            </a:pPr>
            <a:r>
              <a:rPr lang="en-US" altLang="en-US" b="1" dirty="0" smtClean="0">
                <a:latin typeface="Calibri" panose="020F0502020204030204" pitchFamily="34" charset="0"/>
                <a:cs typeface="Calibri" panose="020F0502020204030204" pitchFamily="34" charset="0"/>
              </a:rPr>
              <a:t>Minerals </a:t>
            </a:r>
            <a:r>
              <a:rPr lang="en-US" altLang="en-US" b="1" dirty="0">
                <a:latin typeface="Calibri" panose="020F0502020204030204" pitchFamily="34" charset="0"/>
                <a:cs typeface="Calibri" panose="020F0502020204030204" pitchFamily="34" charset="0"/>
              </a:rPr>
              <a:t>/ natural deposits</a:t>
            </a:r>
            <a:r>
              <a:rPr lang="en-US" altLang="en-US" dirty="0">
                <a:solidFill>
                  <a:srgbClr val="1F1F1F"/>
                </a:solidFill>
                <a:latin typeface="inherit"/>
              </a:rPr>
              <a:t> </a:t>
            </a:r>
            <a:r>
              <a:rPr lang="en-US" altLang="en-US" sz="1400" dirty="0">
                <a:latin typeface="Times New Roman" pitchFamily="18" charset="0"/>
                <a:cs typeface="Times New Roman" pitchFamily="18" charset="0"/>
              </a:rPr>
              <a:t>on the territory of the community</a:t>
            </a:r>
            <a:endParaRPr lang="uk-UA" sz="1400" dirty="0">
              <a:latin typeface="Times New Roman" pitchFamily="18" charset="0"/>
              <a:cs typeface="Times New Roman" pitchFamily="18" charset="0"/>
            </a:endParaRPr>
          </a:p>
          <a:p>
            <a:r>
              <a:rPr lang="en-US" altLang="en-US" sz="1300" dirty="0">
                <a:latin typeface="Times New Roman" pitchFamily="18" charset="0"/>
                <a:cs typeface="Times New Roman" pitchFamily="18" charset="0"/>
              </a:rPr>
              <a:t>There are deposits of </a:t>
            </a:r>
            <a:r>
              <a:rPr lang="en-US" altLang="en-US" sz="1300" b="1" dirty="0">
                <a:latin typeface="Times New Roman" pitchFamily="18" charset="0"/>
                <a:cs typeface="Times New Roman" pitchFamily="18" charset="0"/>
              </a:rPr>
              <a:t>iron</a:t>
            </a:r>
            <a:r>
              <a:rPr lang="en-US" altLang="en-US" sz="1300" b="1" dirty="0">
                <a:solidFill>
                  <a:srgbClr val="1F1F1F"/>
                </a:solidFill>
                <a:latin typeface="inherit"/>
              </a:rPr>
              <a:t> </a:t>
            </a:r>
            <a:r>
              <a:rPr lang="en-US" altLang="en-US" sz="1300" dirty="0">
                <a:latin typeface="Times New Roman" pitchFamily="18" charset="0"/>
                <a:cs typeface="Times New Roman" pitchFamily="18" charset="0"/>
              </a:rPr>
              <a:t>and </a:t>
            </a:r>
            <a:r>
              <a:rPr lang="en-US" altLang="en-US" sz="1300" b="1" dirty="0">
                <a:latin typeface="Times New Roman" pitchFamily="18" charset="0"/>
                <a:cs typeface="Times New Roman" pitchFamily="18" charset="0"/>
              </a:rPr>
              <a:t>scandium ores </a:t>
            </a:r>
            <a:r>
              <a:rPr lang="en-US" altLang="en-US" sz="1300" dirty="0">
                <a:latin typeface="Times New Roman" pitchFamily="18" charset="0"/>
                <a:cs typeface="Times New Roman" pitchFamily="18" charset="0"/>
              </a:rPr>
              <a:t>on the territory of the community. </a:t>
            </a:r>
            <a:endParaRPr lang="uk-UA" altLang="en-US" sz="1300" dirty="0">
              <a:latin typeface="Times New Roman" pitchFamily="18" charset="0"/>
              <a:cs typeface="Times New Roman" pitchFamily="18" charset="0"/>
            </a:endParaRPr>
          </a:p>
          <a:p>
            <a:pPr lvl="0"/>
            <a:r>
              <a:rPr lang="en-US" altLang="en-US" sz="1300" dirty="0">
                <a:latin typeface="Times New Roman" pitchFamily="18" charset="0"/>
                <a:cs typeface="Times New Roman" pitchFamily="18" charset="0"/>
              </a:rPr>
              <a:t>The geological study of </a:t>
            </a:r>
            <a:r>
              <a:rPr lang="en-US" altLang="en-US" sz="1300" dirty="0" smtClean="0">
                <a:latin typeface="Times New Roman" pitchFamily="18" charset="0"/>
                <a:cs typeface="Times New Roman" pitchFamily="18" charset="0"/>
              </a:rPr>
              <a:t>minerals </a:t>
            </a:r>
            <a:r>
              <a:rPr lang="en-US" altLang="en-US" sz="1300" dirty="0">
                <a:latin typeface="Times New Roman" pitchFamily="18" charset="0"/>
                <a:cs typeface="Times New Roman" pitchFamily="18" charset="0"/>
              </a:rPr>
              <a:t>- gold ores and related minerals - niobium ores is ongoing, including research and industrial development of deposits on the </a:t>
            </a:r>
            <a:r>
              <a:rPr lang="en-US" altLang="en-US" sz="1300" dirty="0" err="1">
                <a:latin typeface="Times New Roman" pitchFamily="18" charset="0"/>
                <a:cs typeface="Times New Roman" pitchFamily="18" charset="0"/>
              </a:rPr>
              <a:t>Zhovtovodskaya</a:t>
            </a:r>
            <a:r>
              <a:rPr lang="en-US" altLang="en-US" sz="1300" dirty="0">
                <a:latin typeface="Times New Roman" pitchFamily="18" charset="0"/>
                <a:cs typeface="Times New Roman" pitchFamily="18" charset="0"/>
              </a:rPr>
              <a:t> square (located 8 km north of the town of </a:t>
            </a:r>
            <a:r>
              <a:rPr lang="en-US" altLang="en-US" sz="1300" dirty="0" err="1">
                <a:latin typeface="Times New Roman" pitchFamily="18" charset="0"/>
                <a:cs typeface="Times New Roman" pitchFamily="18" charset="0"/>
              </a:rPr>
              <a:t>Zhovti</a:t>
            </a:r>
            <a:r>
              <a:rPr lang="en-US" altLang="en-US" sz="1300" dirty="0">
                <a:latin typeface="Times New Roman" pitchFamily="18" charset="0"/>
                <a:cs typeface="Times New Roman" pitchFamily="18" charset="0"/>
              </a:rPr>
              <a:t> </a:t>
            </a:r>
            <a:r>
              <a:rPr lang="en-US" altLang="en-US" sz="1300" dirty="0" err="1">
                <a:latin typeface="Times New Roman" pitchFamily="18" charset="0"/>
                <a:cs typeface="Times New Roman" pitchFamily="18" charset="0"/>
              </a:rPr>
              <a:t>Voda</a:t>
            </a:r>
            <a:r>
              <a:rPr lang="en-US" altLang="en-US" sz="1300" dirty="0">
                <a:latin typeface="Times New Roman" pitchFamily="18" charset="0"/>
                <a:cs typeface="Times New Roman" pitchFamily="18" charset="0"/>
              </a:rPr>
              <a:t>, along the southeastern outskirts of the village of </a:t>
            </a:r>
            <a:r>
              <a:rPr lang="en-US" altLang="en-US" sz="1300" dirty="0" err="1">
                <a:latin typeface="Times New Roman" pitchFamily="18" charset="0"/>
                <a:cs typeface="Times New Roman" pitchFamily="18" charset="0"/>
              </a:rPr>
              <a:t>Zhovte</a:t>
            </a:r>
            <a:r>
              <a:rPr lang="en-US" altLang="en-US" sz="1300" dirty="0">
                <a:latin typeface="Times New Roman" pitchFamily="18" charset="0"/>
                <a:cs typeface="Times New Roman" pitchFamily="18" charset="0"/>
              </a:rPr>
              <a:t>, Dnipropetrovsk region in the </a:t>
            </a:r>
            <a:r>
              <a:rPr lang="en-US" altLang="en-US" sz="1300" dirty="0" err="1">
                <a:latin typeface="Times New Roman" pitchFamily="18" charset="0"/>
                <a:cs typeface="Times New Roman" pitchFamily="18" charset="0"/>
              </a:rPr>
              <a:t>submeridional</a:t>
            </a:r>
            <a:r>
              <a:rPr lang="en-US" altLang="en-US" sz="1300" dirty="0">
                <a:latin typeface="Times New Roman" pitchFamily="18" charset="0"/>
                <a:cs typeface="Times New Roman" pitchFamily="18" charset="0"/>
              </a:rPr>
              <a:t> direction)</a:t>
            </a:r>
          </a:p>
        </p:txBody>
      </p:sp>
      <p:graphicFrame>
        <p:nvGraphicFramePr>
          <p:cNvPr id="6" name="Таблица 5"/>
          <p:cNvGraphicFramePr>
            <a:graphicFrameLocks noGrp="1"/>
          </p:cNvGraphicFramePr>
          <p:nvPr>
            <p:extLst>
              <p:ext uri="{D42A27DB-BD31-4B8C-83A1-F6EECF244321}">
                <p14:modId xmlns:p14="http://schemas.microsoft.com/office/powerpoint/2010/main" val="1744230115"/>
              </p:ext>
            </p:extLst>
          </p:nvPr>
        </p:nvGraphicFramePr>
        <p:xfrm>
          <a:off x="1475656" y="1124744"/>
          <a:ext cx="7272807" cy="1152128"/>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584176">
                  <a:extLst>
                    <a:ext uri="{9D8B030D-6E8A-4147-A177-3AD203B41FA5}">
                      <a16:colId xmlns:a16="http://schemas.microsoft.com/office/drawing/2014/main" val="20006"/>
                    </a:ext>
                  </a:extLst>
                </a:gridCol>
                <a:gridCol w="1080119">
                  <a:extLst>
                    <a:ext uri="{9D8B030D-6E8A-4147-A177-3AD203B41FA5}">
                      <a16:colId xmlns:a16="http://schemas.microsoft.com/office/drawing/2014/main" val="20007"/>
                    </a:ext>
                  </a:extLst>
                </a:gridCol>
              </a:tblGrid>
              <a:tr h="621480">
                <a:tc>
                  <a:txBody>
                    <a:bodyPr/>
                    <a:lstStyle/>
                    <a:p>
                      <a:pPr algn="ctr"/>
                      <a:r>
                        <a:rPr lang="uk-UA" sz="1200" dirty="0" smtClean="0"/>
                        <a:t>Всього (га)</a:t>
                      </a:r>
                      <a:endParaRPr lang="ru-RU" sz="1200" b="0" dirty="0">
                        <a:latin typeface="Calibri" panose="020F0502020204030204" pitchFamily="34" charset="0"/>
                        <a:cs typeface="Calibri" panose="020F0502020204030204" pitchFamily="34" charset="0"/>
                      </a:endParaRPr>
                    </a:p>
                  </a:txBody>
                  <a:tcPr>
                    <a:solidFill>
                      <a:schemeClr val="accent5">
                        <a:lumMod val="75000"/>
                      </a:schemeClr>
                    </a:solidFill>
                  </a:tcPr>
                </a:tc>
                <a:tc>
                  <a:txBody>
                    <a:bodyPr/>
                    <a:lstStyle/>
                    <a:p>
                      <a:pPr algn="ctr"/>
                      <a:r>
                        <a:rPr lang="uk-UA" sz="1200" dirty="0" smtClean="0"/>
                        <a:t>с/г землі</a:t>
                      </a:r>
                      <a:endParaRPr lang="ru-RU" sz="1200" b="0" dirty="0">
                        <a:latin typeface="Calibri" panose="020F0502020204030204" pitchFamily="34" charset="0"/>
                        <a:cs typeface="Calibri" panose="020F0502020204030204" pitchFamily="34" charset="0"/>
                      </a:endParaRPr>
                    </a:p>
                  </a:txBody>
                  <a:tcPr>
                    <a:solidFill>
                      <a:schemeClr val="accent5">
                        <a:lumMod val="75000"/>
                      </a:schemeClr>
                    </a:solidFill>
                  </a:tcPr>
                </a:tc>
                <a:tc>
                  <a:txBody>
                    <a:bodyPr/>
                    <a:lstStyle/>
                    <a:p>
                      <a:pPr algn="ctr"/>
                      <a:r>
                        <a:rPr lang="en-US" sz="1200" dirty="0" smtClean="0"/>
                        <a:t>forestry land</a:t>
                      </a:r>
                      <a:endParaRPr lang="ru-RU" sz="1200" b="0" dirty="0">
                        <a:latin typeface="Calibri" panose="020F0502020204030204" pitchFamily="34" charset="0"/>
                        <a:cs typeface="Calibri" panose="020F0502020204030204" pitchFamily="34" charset="0"/>
                      </a:endParaRPr>
                    </a:p>
                  </a:txBody>
                  <a:tcPr>
                    <a:solidFill>
                      <a:schemeClr val="accent5">
                        <a:lumMod val="75000"/>
                      </a:schemeClr>
                    </a:solidFill>
                  </a:tcPr>
                </a:tc>
                <a:tc>
                  <a:txBody>
                    <a:bodyPr/>
                    <a:lstStyle/>
                    <a:p>
                      <a:pPr algn="ctr"/>
                      <a:r>
                        <a:rPr lang="en-US" sz="1200" dirty="0" smtClean="0"/>
                        <a:t>built up land</a:t>
                      </a:r>
                      <a:endParaRPr lang="ru-RU" sz="1200" b="0" dirty="0">
                        <a:latin typeface="Calibri" panose="020F0502020204030204" pitchFamily="34" charset="0"/>
                        <a:cs typeface="Calibri" panose="020F0502020204030204" pitchFamily="34" charset="0"/>
                      </a:endParaRPr>
                    </a:p>
                  </a:txBody>
                  <a:tcPr>
                    <a:solidFill>
                      <a:schemeClr val="accent5">
                        <a:lumMod val="75000"/>
                      </a:schemeClr>
                    </a:solidFill>
                  </a:tcPr>
                </a:tc>
                <a:tc>
                  <a:txBody>
                    <a:bodyPr/>
                    <a:lstStyle/>
                    <a:p>
                      <a:pPr algn="ctr"/>
                      <a:r>
                        <a:rPr lang="en-US" sz="1200" dirty="0" smtClean="0"/>
                        <a:t>land of industry, energy, etc.</a:t>
                      </a:r>
                      <a:endParaRPr lang="ru-RU" sz="1200" b="0" dirty="0">
                        <a:latin typeface="Calibri" panose="020F0502020204030204" pitchFamily="34" charset="0"/>
                        <a:cs typeface="Calibri" panose="020F0502020204030204" pitchFamily="34" charset="0"/>
                      </a:endParaRPr>
                    </a:p>
                  </a:txBody>
                  <a:tcPr>
                    <a:solidFill>
                      <a:schemeClr val="accent5">
                        <a:lumMod val="75000"/>
                      </a:schemeClr>
                    </a:solidFill>
                  </a:tcPr>
                </a:tc>
                <a:tc>
                  <a:txBody>
                    <a:bodyPr/>
                    <a:lstStyle/>
                    <a:p>
                      <a:pPr algn="ctr"/>
                      <a:r>
                        <a:rPr lang="en-US" sz="1200" dirty="0" smtClean="0"/>
                        <a:t>land of the water fund</a:t>
                      </a:r>
                      <a:endParaRPr lang="ru-RU" sz="1200" b="0" dirty="0">
                        <a:latin typeface="Calibri" panose="020F0502020204030204" pitchFamily="34" charset="0"/>
                        <a:cs typeface="Calibri" panose="020F0502020204030204" pitchFamily="34" charset="0"/>
                      </a:endParaRPr>
                    </a:p>
                  </a:txBody>
                  <a:tcPr>
                    <a:solidFill>
                      <a:schemeClr val="accent5">
                        <a:lumMod val="75000"/>
                      </a:schemeClr>
                    </a:solidFill>
                  </a:tcPr>
                </a:tc>
                <a:extLst>
                  <a:ext uri="{0D108BD9-81ED-4DB2-BD59-A6C34878D82A}">
                    <a16:rowId xmlns:a16="http://schemas.microsoft.com/office/drawing/2014/main" val="10000"/>
                  </a:ext>
                </a:extLst>
              </a:tr>
              <a:tr h="530648">
                <a:tc>
                  <a:txBody>
                    <a:bodyPr/>
                    <a:lstStyle/>
                    <a:p>
                      <a:pPr algn="ctr"/>
                      <a:endParaRPr lang="uk-UA" sz="1300" b="1" dirty="0" smtClean="0">
                        <a:solidFill>
                          <a:schemeClr val="tx1"/>
                        </a:solidFill>
                      </a:endParaRPr>
                    </a:p>
                    <a:p>
                      <a:pPr algn="ctr"/>
                      <a:r>
                        <a:rPr lang="uk-UA" sz="1300" b="1" dirty="0" smtClean="0">
                          <a:solidFill>
                            <a:schemeClr val="tx1"/>
                          </a:solidFill>
                        </a:rPr>
                        <a:t>7608,7</a:t>
                      </a:r>
                      <a:endParaRPr lang="ru-RU" sz="1300" b="1" dirty="0">
                        <a:solidFill>
                          <a:schemeClr val="tx1"/>
                        </a:solidFill>
                      </a:endParaRPr>
                    </a:p>
                  </a:txBody>
                  <a:tcPr>
                    <a:solidFill>
                      <a:schemeClr val="accent6">
                        <a:lumMod val="40000"/>
                        <a:lumOff val="60000"/>
                      </a:schemeClr>
                    </a:solidFill>
                  </a:tcPr>
                </a:tc>
                <a:tc>
                  <a:txBody>
                    <a:bodyPr/>
                    <a:lstStyle/>
                    <a:p>
                      <a:pPr algn="ctr"/>
                      <a:endParaRPr lang="uk-UA" sz="1300" b="0" dirty="0" smtClean="0">
                        <a:solidFill>
                          <a:schemeClr val="tx1"/>
                        </a:solidFill>
                      </a:endParaRPr>
                    </a:p>
                    <a:p>
                      <a:pPr algn="ctr"/>
                      <a:r>
                        <a:rPr lang="uk-UA" sz="1300" b="0" dirty="0" smtClean="0">
                          <a:solidFill>
                            <a:schemeClr val="tx1"/>
                          </a:solidFill>
                        </a:rPr>
                        <a:t>4770,015</a:t>
                      </a:r>
                      <a:endParaRPr lang="ru-RU" sz="1300" b="0" dirty="0">
                        <a:solidFill>
                          <a:schemeClr val="tx1"/>
                        </a:solidFill>
                      </a:endParaRPr>
                    </a:p>
                  </a:txBody>
                  <a:tcPr>
                    <a:solidFill>
                      <a:schemeClr val="accent6">
                        <a:lumMod val="40000"/>
                        <a:lumOff val="60000"/>
                      </a:schemeClr>
                    </a:solidFill>
                  </a:tcPr>
                </a:tc>
                <a:tc>
                  <a:txBody>
                    <a:bodyPr/>
                    <a:lstStyle/>
                    <a:p>
                      <a:pPr algn="ctr"/>
                      <a:endParaRPr lang="uk-UA" sz="1300" b="0" dirty="0" smtClean="0">
                        <a:solidFill>
                          <a:schemeClr val="tx1"/>
                        </a:solidFill>
                      </a:endParaRPr>
                    </a:p>
                    <a:p>
                      <a:pPr algn="ctr"/>
                      <a:r>
                        <a:rPr lang="uk-UA" sz="1300" b="0" dirty="0" smtClean="0">
                          <a:solidFill>
                            <a:schemeClr val="tx1"/>
                          </a:solidFill>
                        </a:rPr>
                        <a:t>238,4</a:t>
                      </a:r>
                      <a:endParaRPr lang="ru-RU" sz="1300" b="0" dirty="0">
                        <a:solidFill>
                          <a:schemeClr val="tx1"/>
                        </a:solidFill>
                      </a:endParaRPr>
                    </a:p>
                  </a:txBody>
                  <a:tcPr>
                    <a:solidFill>
                      <a:schemeClr val="accent6">
                        <a:lumMod val="40000"/>
                        <a:lumOff val="60000"/>
                      </a:schemeClr>
                    </a:solidFill>
                  </a:tcPr>
                </a:tc>
                <a:tc>
                  <a:txBody>
                    <a:bodyPr/>
                    <a:lstStyle/>
                    <a:p>
                      <a:pPr algn="ctr"/>
                      <a:endParaRPr lang="uk-UA" sz="1300" b="0" dirty="0" smtClean="0">
                        <a:solidFill>
                          <a:schemeClr val="tx1"/>
                        </a:solidFill>
                      </a:endParaRPr>
                    </a:p>
                    <a:p>
                      <a:pPr algn="ctr"/>
                      <a:r>
                        <a:rPr lang="uk-UA" sz="1300" b="0" dirty="0" smtClean="0">
                          <a:solidFill>
                            <a:schemeClr val="tx1"/>
                          </a:solidFill>
                        </a:rPr>
                        <a:t>1951,2239</a:t>
                      </a:r>
                      <a:endParaRPr lang="ru-RU" sz="1300" b="0" dirty="0">
                        <a:solidFill>
                          <a:schemeClr val="tx1"/>
                        </a:solidFill>
                      </a:endParaRPr>
                    </a:p>
                  </a:txBody>
                  <a:tcPr>
                    <a:solidFill>
                      <a:schemeClr val="accent6">
                        <a:lumMod val="40000"/>
                        <a:lumOff val="60000"/>
                      </a:schemeClr>
                    </a:solidFill>
                  </a:tcPr>
                </a:tc>
                <a:tc>
                  <a:txBody>
                    <a:bodyPr/>
                    <a:lstStyle/>
                    <a:p>
                      <a:pPr algn="ctr"/>
                      <a:endParaRPr lang="uk-UA" sz="1300" b="0" dirty="0" smtClean="0">
                        <a:solidFill>
                          <a:schemeClr val="tx1"/>
                        </a:solidFill>
                      </a:endParaRPr>
                    </a:p>
                    <a:p>
                      <a:pPr algn="ctr"/>
                      <a:r>
                        <a:rPr lang="uk-UA" sz="1300" b="0" dirty="0" smtClean="0">
                          <a:solidFill>
                            <a:schemeClr val="tx1"/>
                          </a:solidFill>
                        </a:rPr>
                        <a:t>577,3744</a:t>
                      </a:r>
                      <a:endParaRPr lang="ru-RU" sz="1300" b="0" dirty="0">
                        <a:solidFill>
                          <a:schemeClr val="tx1"/>
                        </a:solidFill>
                      </a:endParaRPr>
                    </a:p>
                  </a:txBody>
                  <a:tcPr>
                    <a:solidFill>
                      <a:schemeClr val="accent6">
                        <a:lumMod val="40000"/>
                        <a:lumOff val="60000"/>
                      </a:schemeClr>
                    </a:solidFill>
                  </a:tcPr>
                </a:tc>
                <a:tc>
                  <a:txBody>
                    <a:bodyPr/>
                    <a:lstStyle/>
                    <a:p>
                      <a:pPr algn="ctr"/>
                      <a:endParaRPr lang="uk-UA" sz="1300" b="0" dirty="0" smtClean="0">
                        <a:solidFill>
                          <a:schemeClr val="tx1"/>
                        </a:solidFill>
                      </a:endParaRPr>
                    </a:p>
                    <a:p>
                      <a:pPr algn="ctr"/>
                      <a:r>
                        <a:rPr lang="uk-UA" sz="1300" b="0" dirty="0" smtClean="0">
                          <a:solidFill>
                            <a:schemeClr val="tx1"/>
                          </a:solidFill>
                        </a:rPr>
                        <a:t>56,6758</a:t>
                      </a:r>
                      <a:endParaRPr lang="ru-RU" sz="1300" b="0"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0817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0800000" flipV="1">
            <a:off x="1619672" y="102920"/>
            <a:ext cx="6984776" cy="772401"/>
          </a:xfrm>
          <a:prstGeom prst="rect">
            <a:avLst/>
          </a:prstGeom>
          <a:noFill/>
        </p:spPr>
        <p:txBody>
          <a:bodyPr wrap="square" rtlCol="0">
            <a:spAutoFit/>
          </a:bodyPr>
          <a:lstStyle/>
          <a:p>
            <a:pPr algn="ctr"/>
            <a:r>
              <a:rPr lang="en-US" altLang="en-US" sz="4300" b="1" dirty="0" smtClean="0">
                <a:solidFill>
                  <a:schemeClr val="accent1">
                    <a:lumMod val="75000"/>
                  </a:schemeClr>
                </a:solidFill>
                <a:latin typeface="Cambria" panose="02040503050406030204" pitchFamily="18" charset="0"/>
                <a:ea typeface="Cambria" panose="02040503050406030204" pitchFamily="18" charset="0"/>
              </a:rPr>
              <a:t>Population</a:t>
            </a:r>
            <a:endParaRPr lang="ru-RU" sz="4300" b="1" dirty="0">
              <a:solidFill>
                <a:schemeClr val="accent1">
                  <a:lumMod val="75000"/>
                </a:schemeClr>
              </a:solidFill>
              <a:latin typeface="Cambria" panose="02040503050406030204" pitchFamily="18" charset="0"/>
              <a:ea typeface="Cambria" panose="02040503050406030204" pitchFamily="18" charset="0"/>
            </a:endParaRPr>
          </a:p>
        </p:txBody>
      </p:sp>
      <p:sp>
        <p:nvSpPr>
          <p:cNvPr id="13" name="TextBox 12"/>
          <p:cNvSpPr txBox="1"/>
          <p:nvPr/>
        </p:nvSpPr>
        <p:spPr>
          <a:xfrm>
            <a:off x="1403648" y="1340768"/>
            <a:ext cx="7560840" cy="1277273"/>
          </a:xfrm>
          <a:prstGeom prst="rect">
            <a:avLst/>
          </a:prstGeom>
          <a:noFill/>
        </p:spPr>
        <p:txBody>
          <a:bodyPr wrap="square" rtlCol="0">
            <a:spAutoFit/>
          </a:bodyPr>
          <a:lstStyle/>
          <a:p>
            <a:pPr marL="285750" indent="-285750">
              <a:buFont typeface="Wingdings" panose="05000000000000000000" pitchFamily="2" charset="2"/>
              <a:buChar char="q"/>
            </a:pPr>
            <a:r>
              <a:rPr lang="en-US" altLang="en-US" sz="1500" b="1" dirty="0" smtClean="0"/>
              <a:t>Population</a:t>
            </a:r>
            <a:r>
              <a:rPr lang="uk-UA" sz="1500" b="1" dirty="0" smtClean="0">
                <a:latin typeface="Times New Roman" panose="02020603050405020304" pitchFamily="18" charset="0"/>
                <a:cs typeface="Times New Roman" panose="02020603050405020304" pitchFamily="18" charset="0"/>
              </a:rPr>
              <a:t>:</a:t>
            </a:r>
            <a:r>
              <a:rPr lang="uk-UA" sz="1500" i="1" dirty="0" smtClean="0">
                <a:latin typeface="Times New Roman" panose="02020603050405020304" pitchFamily="18" charset="0"/>
                <a:cs typeface="Times New Roman" panose="02020603050405020304" pitchFamily="18" charset="0"/>
              </a:rPr>
              <a:t> 41,97 </a:t>
            </a:r>
            <a:r>
              <a:rPr lang="en-US" altLang="en-US" sz="1500" i="1" dirty="0">
                <a:latin typeface="Times New Roman" panose="02020603050405020304" pitchFamily="18" charset="0"/>
                <a:cs typeface="Times New Roman" panose="02020603050405020304" pitchFamily="18" charset="0"/>
              </a:rPr>
              <a:t>thousand people (including men - 18.6 women - 23.37 thousand people</a:t>
            </a:r>
            <a:r>
              <a:rPr lang="en-US" altLang="en-US" sz="1500" i="1" dirty="0" smtClean="0">
                <a:latin typeface="Times New Roman" panose="02020603050405020304" pitchFamily="18" charset="0"/>
                <a:cs typeface="Times New Roman" panose="02020603050405020304" pitchFamily="18" charset="0"/>
              </a:rPr>
              <a:t>)</a:t>
            </a:r>
            <a:endParaRPr lang="uk-UA" sz="1500" i="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altLang="en-US" sz="1500" b="1" dirty="0"/>
              <a:t>Employed population </a:t>
            </a:r>
            <a:r>
              <a:rPr lang="uk-UA" sz="1500" b="1" dirty="0" smtClean="0"/>
              <a:t>:  </a:t>
            </a:r>
            <a:r>
              <a:rPr lang="uk-UA" sz="1500" i="1" dirty="0" smtClean="0">
                <a:latin typeface="Times New Roman" panose="02020603050405020304" pitchFamily="18" charset="0"/>
                <a:cs typeface="Times New Roman" panose="02020603050405020304" pitchFamily="18" charset="0"/>
              </a:rPr>
              <a:t>6,55 </a:t>
            </a:r>
            <a:r>
              <a:rPr lang="en-US" altLang="en-US" sz="1500" i="1" dirty="0">
                <a:latin typeface="Times New Roman" panose="02020603050405020304" pitchFamily="18" charset="0"/>
                <a:cs typeface="Times New Roman" panose="02020603050405020304" pitchFamily="18" charset="0"/>
              </a:rPr>
              <a:t>thousand people </a:t>
            </a:r>
            <a:endParaRPr lang="uk-UA" sz="1500" i="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altLang="en-US" sz="1500" b="1" dirty="0"/>
              <a:t>Pensioners</a:t>
            </a:r>
            <a:r>
              <a:rPr lang="en-US" altLang="en-US" sz="1600" dirty="0">
                <a:solidFill>
                  <a:srgbClr val="1F1F1F"/>
                </a:solidFill>
                <a:latin typeface="inherit"/>
              </a:rPr>
              <a:t> </a:t>
            </a:r>
            <a:r>
              <a:rPr lang="uk-UA" sz="1500" b="1" dirty="0" smtClean="0"/>
              <a:t>:                   </a:t>
            </a:r>
            <a:r>
              <a:rPr lang="uk-UA" sz="1500" i="1" dirty="0" smtClean="0">
                <a:latin typeface="Times New Roman" panose="02020603050405020304" pitchFamily="18" charset="0"/>
                <a:cs typeface="Times New Roman" panose="02020603050405020304" pitchFamily="18" charset="0"/>
              </a:rPr>
              <a:t>14,0</a:t>
            </a:r>
            <a:r>
              <a:rPr lang="en-US" sz="1500" i="1" dirty="0" smtClean="0">
                <a:latin typeface="Times New Roman" panose="02020603050405020304" pitchFamily="18" charset="0"/>
                <a:cs typeface="Times New Roman" panose="02020603050405020304" pitchFamily="18" charset="0"/>
              </a:rPr>
              <a:t>4</a:t>
            </a:r>
            <a:r>
              <a:rPr lang="uk-UA" sz="1500" i="1" dirty="0" smtClean="0">
                <a:latin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cs typeface="Times New Roman" panose="02020603050405020304" pitchFamily="18" charset="0"/>
              </a:rPr>
              <a:t>thousand people </a:t>
            </a:r>
            <a:endParaRPr lang="uk-UA" sz="1500" i="1" dirty="0" smtClean="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altLang="en-US" sz="1500" b="1" dirty="0"/>
              <a:t>Unemployed</a:t>
            </a:r>
            <a:r>
              <a:rPr lang="en-US" altLang="en-US" sz="1600" dirty="0">
                <a:solidFill>
                  <a:srgbClr val="1F1F1F"/>
                </a:solidFill>
                <a:latin typeface="inherit"/>
              </a:rPr>
              <a:t> </a:t>
            </a:r>
            <a:r>
              <a:rPr lang="uk-UA" sz="1500" b="1" dirty="0" smtClean="0"/>
              <a:t>:                </a:t>
            </a:r>
            <a:r>
              <a:rPr lang="uk-UA" sz="1500" i="1" dirty="0" smtClean="0">
                <a:latin typeface="Times New Roman" panose="02020603050405020304" pitchFamily="18" charset="0"/>
                <a:cs typeface="Times New Roman" panose="02020603050405020304" pitchFamily="18" charset="0"/>
              </a:rPr>
              <a:t>0,35 </a:t>
            </a:r>
            <a:r>
              <a:rPr lang="en-US" altLang="en-US" sz="1500" i="1" dirty="0">
                <a:latin typeface="Times New Roman" panose="02020603050405020304" pitchFamily="18" charset="0"/>
                <a:cs typeface="Times New Roman" panose="02020603050405020304" pitchFamily="18" charset="0"/>
              </a:rPr>
              <a:t>thousand people </a:t>
            </a:r>
            <a:endParaRPr lang="uk-UA" sz="1500" i="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altLang="en-US" sz="1500" b="1" dirty="0" smtClean="0"/>
              <a:t>Children</a:t>
            </a:r>
            <a:r>
              <a:rPr lang="uk-UA" altLang="en-US" sz="1500" b="1" dirty="0" smtClean="0"/>
              <a:t> :</a:t>
            </a:r>
            <a:r>
              <a:rPr lang="uk-UA" sz="1500" b="1" dirty="0" smtClean="0"/>
              <a:t>                    </a:t>
            </a:r>
            <a:r>
              <a:rPr lang="en-US" sz="1500" b="1" dirty="0" smtClean="0"/>
              <a:t> </a:t>
            </a:r>
            <a:r>
              <a:rPr lang="uk-UA" sz="1500" b="1" dirty="0" smtClean="0"/>
              <a:t>  </a:t>
            </a:r>
            <a:r>
              <a:rPr lang="uk-UA" sz="1500" i="1" dirty="0" smtClean="0">
                <a:latin typeface="Times New Roman" panose="02020603050405020304" pitchFamily="18" charset="0"/>
                <a:cs typeface="Times New Roman" panose="02020603050405020304" pitchFamily="18" charset="0"/>
              </a:rPr>
              <a:t> </a:t>
            </a:r>
            <a:r>
              <a:rPr lang="en-US" sz="1500" i="1" dirty="0" smtClean="0">
                <a:latin typeface="Times New Roman" panose="02020603050405020304" pitchFamily="18" charset="0"/>
                <a:cs typeface="Times New Roman" panose="02020603050405020304" pitchFamily="18" charset="0"/>
              </a:rPr>
              <a:t> </a:t>
            </a:r>
            <a:r>
              <a:rPr lang="uk-UA" sz="1500" i="1" dirty="0" smtClean="0">
                <a:latin typeface="Times New Roman" panose="02020603050405020304" pitchFamily="18" charset="0"/>
                <a:cs typeface="Times New Roman" panose="02020603050405020304" pitchFamily="18" charset="0"/>
              </a:rPr>
              <a:t>6,75 </a:t>
            </a:r>
            <a:r>
              <a:rPr lang="en-US" altLang="en-US" sz="1500" i="1" dirty="0">
                <a:latin typeface="Times New Roman" panose="02020603050405020304" pitchFamily="18" charset="0"/>
                <a:cs typeface="Times New Roman" panose="02020603050405020304" pitchFamily="18" charset="0"/>
              </a:rPr>
              <a:t>thousand people </a:t>
            </a:r>
            <a:endParaRPr lang="uk-UA" sz="1500" i="1" dirty="0"/>
          </a:p>
        </p:txBody>
      </p:sp>
      <p:sp>
        <p:nvSpPr>
          <p:cNvPr id="3" name="TextBox 2"/>
          <p:cNvSpPr txBox="1"/>
          <p:nvPr/>
        </p:nvSpPr>
        <p:spPr>
          <a:xfrm>
            <a:off x="1403648" y="2852936"/>
            <a:ext cx="7416824" cy="615553"/>
          </a:xfrm>
          <a:prstGeom prst="rect">
            <a:avLst/>
          </a:prstGeom>
          <a:noFill/>
        </p:spPr>
        <p:txBody>
          <a:bodyPr wrap="square" rtlCol="0">
            <a:spAutoFit/>
          </a:bodyPr>
          <a:lstStyle/>
          <a:p>
            <a:pPr lvl="0" algn="ctr"/>
            <a:r>
              <a:rPr lang="en-US" altLang="en-US" sz="1700" b="1" dirty="0" smtClean="0">
                <a:solidFill>
                  <a:schemeClr val="accent1">
                    <a:lumMod val="75000"/>
                  </a:schemeClr>
                </a:solidFill>
                <a:latin typeface="Cambria" panose="02040503050406030204" pitchFamily="18" charset="0"/>
                <a:ea typeface="Cambria" panose="02040503050406030204" pitchFamily="18" charset="0"/>
              </a:rPr>
              <a:t>The </a:t>
            </a:r>
            <a:r>
              <a:rPr lang="en-US" altLang="en-US" sz="1700" b="1" dirty="0">
                <a:solidFill>
                  <a:schemeClr val="accent1">
                    <a:lumMod val="75000"/>
                  </a:schemeClr>
                </a:solidFill>
                <a:latin typeface="Cambria" panose="02040503050406030204" pitchFamily="18" charset="0"/>
                <a:ea typeface="Cambria" panose="02040503050406030204" pitchFamily="18" charset="0"/>
              </a:rPr>
              <a:t>employment structure of the population in the territory of the </a:t>
            </a:r>
            <a:r>
              <a:rPr lang="en-US" altLang="en-US" sz="1700" b="1" dirty="0" err="1">
                <a:solidFill>
                  <a:schemeClr val="accent1">
                    <a:lumMod val="75000"/>
                  </a:schemeClr>
                </a:solidFill>
                <a:latin typeface="Cambria" panose="02040503050406030204" pitchFamily="18" charset="0"/>
                <a:ea typeface="Cambria" panose="02040503050406030204" pitchFamily="18" charset="0"/>
              </a:rPr>
              <a:t>Zhovtovod</a:t>
            </a:r>
            <a:r>
              <a:rPr lang="en-US" altLang="en-US" sz="1700" b="1" dirty="0">
                <a:solidFill>
                  <a:schemeClr val="accent1">
                    <a:lumMod val="75000"/>
                  </a:schemeClr>
                </a:solidFill>
                <a:latin typeface="Cambria" panose="02040503050406030204" pitchFamily="18" charset="0"/>
                <a:ea typeface="Cambria" panose="02040503050406030204" pitchFamily="18" charset="0"/>
              </a:rPr>
              <a:t> community </a:t>
            </a:r>
            <a:endParaRPr lang="ru-RU" sz="1700" b="1" dirty="0">
              <a:solidFill>
                <a:schemeClr val="accent1">
                  <a:lumMod val="75000"/>
                </a:schemeClr>
              </a:solidFill>
              <a:latin typeface="Cambria" panose="02040503050406030204" pitchFamily="18" charset="0"/>
              <a:ea typeface="Cambria" panose="020405030504060302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4015202269"/>
              </p:ext>
            </p:extLst>
          </p:nvPr>
        </p:nvGraphicFramePr>
        <p:xfrm>
          <a:off x="1403648" y="3560539"/>
          <a:ext cx="7416824" cy="3115649"/>
        </p:xfrm>
        <a:graphic>
          <a:graphicData uri="http://schemas.openxmlformats.org/drawingml/2006/table">
            <a:tbl>
              <a:tblPr/>
              <a:tblGrid>
                <a:gridCol w="4026276">
                  <a:extLst>
                    <a:ext uri="{9D8B030D-6E8A-4147-A177-3AD203B41FA5}">
                      <a16:colId xmlns:a16="http://schemas.microsoft.com/office/drawing/2014/main" val="20000"/>
                    </a:ext>
                  </a:extLst>
                </a:gridCol>
                <a:gridCol w="3390548">
                  <a:extLst>
                    <a:ext uri="{9D8B030D-6E8A-4147-A177-3AD203B41FA5}">
                      <a16:colId xmlns:a16="http://schemas.microsoft.com/office/drawing/2014/main" val="20001"/>
                    </a:ext>
                  </a:extLst>
                </a:gridCol>
              </a:tblGrid>
              <a:tr h="516533">
                <a:tc>
                  <a:txBody>
                    <a:bodyPr/>
                    <a:lstStyle/>
                    <a:p>
                      <a:pPr algn="l" fontAlgn="base" latinLnBrk="0"/>
                      <a:r>
                        <a:rPr lang="uk-UA" sz="1500" b="1" kern="1200" dirty="0" smtClean="0">
                          <a:solidFill>
                            <a:schemeClr val="tx1"/>
                          </a:solidFill>
                          <a:latin typeface="+mn-lt"/>
                          <a:ea typeface="+mn-ea"/>
                          <a:cs typeface="+mn-cs"/>
                        </a:rPr>
                        <a:t>   </a:t>
                      </a:r>
                      <a:r>
                        <a:rPr lang="en-US" sz="1500" b="1" kern="1200" dirty="0" smtClean="0">
                          <a:solidFill>
                            <a:schemeClr val="tx1"/>
                          </a:solidFill>
                          <a:latin typeface="+mn-lt"/>
                          <a:ea typeface="+mn-ea"/>
                          <a:cs typeface="+mn-cs"/>
                        </a:rPr>
                        <a:t>Industries and activities</a:t>
                      </a:r>
                      <a:endParaRPr lang="uk-UA" sz="1500" b="1" kern="1200" noProof="0" dirty="0">
                        <a:solidFill>
                          <a:schemeClr val="tx1"/>
                        </a:solidFill>
                        <a:latin typeface="+mn-lt"/>
                        <a:ea typeface="+mn-ea"/>
                        <a:cs typeface="+mn-cs"/>
                      </a:endParaRPr>
                    </a:p>
                  </a:txBody>
                  <a:tcPr marL="24115" marR="24115" marT="72346" marB="72346">
                    <a:lnL>
                      <a:noFill/>
                    </a:lnL>
                    <a:lnR>
                      <a:noFill/>
                    </a:lnR>
                    <a:lnT>
                      <a:noFill/>
                    </a:lnT>
                    <a:lnB>
                      <a:noFill/>
                    </a:lnB>
                    <a:solidFill>
                      <a:schemeClr val="accent6">
                        <a:lumMod val="20000"/>
                        <a:lumOff val="80000"/>
                      </a:schemeClr>
                    </a:solidFill>
                  </a:tcPr>
                </a:tc>
                <a:tc>
                  <a:txBody>
                    <a:bodyPr/>
                    <a:lstStyle/>
                    <a:p>
                      <a:pPr algn="ctr" fontAlgn="base" latinLnBrk="0"/>
                      <a:r>
                        <a:rPr lang="en-US" sz="1500" b="1" kern="1200" dirty="0" smtClean="0">
                          <a:solidFill>
                            <a:schemeClr val="tx1"/>
                          </a:solidFill>
                          <a:latin typeface="+mn-lt"/>
                          <a:ea typeface="+mn-ea"/>
                          <a:cs typeface="+mn-cs"/>
                        </a:rPr>
                        <a:t>Percentage of employed people </a:t>
                      </a:r>
                      <a:r>
                        <a:rPr lang="en-US" sz="1500" i="1" u="sng" kern="1200" dirty="0" smtClean="0">
                          <a:solidFill>
                            <a:schemeClr val="tx1"/>
                          </a:solidFill>
                          <a:latin typeface="Times New Roman" panose="02020603050405020304" pitchFamily="18" charset="0"/>
                          <a:ea typeface="+mn-ea"/>
                          <a:cs typeface="Times New Roman" panose="02020603050405020304" pitchFamily="18" charset="0"/>
                        </a:rPr>
                        <a:t>(from the employed population)</a:t>
                      </a:r>
                      <a:endParaRPr lang="uk-UA" sz="1500" i="1" u="sng" kern="1200" noProof="0" dirty="0">
                        <a:solidFill>
                          <a:schemeClr val="tx1"/>
                        </a:solidFill>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r h="418697">
                <a:tc>
                  <a:txBody>
                    <a:bodyPr/>
                    <a:lstStyle/>
                    <a:p>
                      <a:pPr fontAlgn="base" latinLnBrk="0"/>
                      <a:r>
                        <a:rPr lang="uk-UA" sz="1500" i="1" u="none" kern="1200" dirty="0" smtClean="0">
                          <a:solidFill>
                            <a:schemeClr val="tx1"/>
                          </a:solidFill>
                          <a:latin typeface="Times New Roman" panose="02020603050405020304" pitchFamily="18" charset="0"/>
                          <a:ea typeface="+mn-ea"/>
                          <a:cs typeface="Times New Roman" panose="02020603050405020304" pitchFamily="18" charset="0"/>
                        </a:rPr>
                        <a:t> </a:t>
                      </a:r>
                      <a:r>
                        <a:rPr lang="en-US" sz="1500" i="1" u="none" kern="1200" dirty="0" smtClean="0">
                          <a:solidFill>
                            <a:schemeClr val="tx1"/>
                          </a:solidFill>
                          <a:latin typeface="Times New Roman" panose="02020603050405020304" pitchFamily="18" charset="0"/>
                          <a:ea typeface="+mn-ea"/>
                          <a:cs typeface="Times New Roman" panose="02020603050405020304" pitchFamily="18" charset="0"/>
                        </a:rPr>
                        <a:t>Industry</a:t>
                      </a:r>
                      <a:endParaRPr lang="uk-UA" sz="1500" i="1" u="none" kern="1200" noProof="0" dirty="0">
                        <a:solidFill>
                          <a:schemeClr val="tx1"/>
                        </a:solidFill>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tc>
                  <a:txBody>
                    <a:bodyPr/>
                    <a:lstStyle/>
                    <a:p>
                      <a:pPr algn="ctr" fontAlgn="base" latinLnBrk="0"/>
                      <a:r>
                        <a:rPr lang="ru-RU" sz="1500" b="0" i="1" dirty="0" smtClean="0">
                          <a:solidFill>
                            <a:schemeClr val="tx1"/>
                          </a:solidFill>
                          <a:effectLst/>
                          <a:latin typeface="Times New Roman" panose="02020603050405020304" pitchFamily="18" charset="0"/>
                          <a:cs typeface="Times New Roman" panose="02020603050405020304" pitchFamily="18" charset="0"/>
                        </a:rPr>
                        <a:t>57,9 </a:t>
                      </a:r>
                      <a:endParaRPr lang="ru-RU" sz="1500" b="0" i="1" dirty="0">
                        <a:solidFill>
                          <a:schemeClr val="tx1"/>
                        </a:solidFill>
                        <a:effectLst/>
                        <a:latin typeface="Times New Roman" panose="02020603050405020304" pitchFamily="18" charset="0"/>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2"/>
                  </a:ext>
                </a:extLst>
              </a:tr>
              <a:tr h="328385">
                <a:tc>
                  <a:txBody>
                    <a:bodyPr/>
                    <a:lstStyle/>
                    <a:p>
                      <a:pPr fontAlgn="base" latinLnBrk="0"/>
                      <a:r>
                        <a:rPr lang="uk-UA" sz="1500" i="1" u="none" kern="1200" dirty="0" smtClean="0">
                          <a:solidFill>
                            <a:schemeClr val="tx1"/>
                          </a:solidFill>
                          <a:latin typeface="Times New Roman" panose="02020603050405020304" pitchFamily="18" charset="0"/>
                          <a:ea typeface="+mn-ea"/>
                          <a:cs typeface="Times New Roman" panose="02020603050405020304" pitchFamily="18" charset="0"/>
                        </a:rPr>
                        <a:t> </a:t>
                      </a:r>
                      <a:r>
                        <a:rPr lang="en-US" sz="1500" i="1" u="none" kern="1200" dirty="0" smtClean="0">
                          <a:solidFill>
                            <a:schemeClr val="tx1"/>
                          </a:solidFill>
                          <a:latin typeface="Times New Roman" panose="02020603050405020304" pitchFamily="18" charset="0"/>
                          <a:ea typeface="+mn-ea"/>
                          <a:cs typeface="Times New Roman" panose="02020603050405020304" pitchFamily="18" charset="0"/>
                        </a:rPr>
                        <a:t>Construction</a:t>
                      </a:r>
                      <a:endParaRPr lang="uk-UA" sz="1500" i="1" u="none" kern="1200" noProof="0" dirty="0">
                        <a:solidFill>
                          <a:schemeClr val="tx1"/>
                        </a:solidFill>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tc>
                  <a:txBody>
                    <a:bodyPr/>
                    <a:lstStyle/>
                    <a:p>
                      <a:pPr marL="0" algn="ctr" defTabSz="457200" rtl="0" eaLnBrk="1" fontAlgn="base" latinLnBrk="0" hangingPunct="1"/>
                      <a:r>
                        <a:rPr lang="uk-UA" sz="1500" b="0" i="1" kern="1200" dirty="0" smtClean="0">
                          <a:solidFill>
                            <a:schemeClr val="tx1"/>
                          </a:solidFill>
                          <a:effectLst/>
                          <a:latin typeface="Times New Roman" panose="02020603050405020304" pitchFamily="18" charset="0"/>
                          <a:ea typeface="+mn-ea"/>
                          <a:cs typeface="Times New Roman" panose="02020603050405020304" pitchFamily="18" charset="0"/>
                        </a:rPr>
                        <a:t>0,7</a:t>
                      </a:r>
                      <a:endParaRPr lang="ru-RU" sz="1500" b="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3"/>
                  </a:ext>
                </a:extLst>
              </a:tr>
              <a:tr h="475858">
                <a:tc>
                  <a:txBody>
                    <a:bodyPr/>
                    <a:lstStyle/>
                    <a:p>
                      <a:pPr fontAlgn="base" latinLnBrk="0"/>
                      <a:r>
                        <a:rPr lang="en-US" sz="1500" i="1" u="none" kern="1200" dirty="0" smtClean="0">
                          <a:solidFill>
                            <a:schemeClr val="tx1"/>
                          </a:solidFill>
                          <a:latin typeface="Times New Roman" panose="02020603050405020304" pitchFamily="18" charset="0"/>
                          <a:ea typeface="+mn-ea"/>
                          <a:cs typeface="Times New Roman" panose="02020603050405020304" pitchFamily="18" charset="0"/>
                        </a:rPr>
                        <a:t>Wholesale and retail trade; trade in vehicles; </a:t>
                      </a:r>
                      <a:r>
                        <a:rPr lang="uk-UA" sz="1500" i="1" u="none" kern="1200" dirty="0" smtClean="0">
                          <a:solidFill>
                            <a:schemeClr val="tx1"/>
                          </a:solidFill>
                          <a:latin typeface="Times New Roman" panose="02020603050405020304" pitchFamily="18" charset="0"/>
                          <a:ea typeface="+mn-ea"/>
                          <a:cs typeface="Times New Roman" panose="02020603050405020304" pitchFamily="18" charset="0"/>
                        </a:rPr>
                        <a:t>   </a:t>
                      </a:r>
                      <a:r>
                        <a:rPr lang="en-US" sz="1500" i="1" u="none" kern="1200" dirty="0" smtClean="0">
                          <a:solidFill>
                            <a:schemeClr val="tx1"/>
                          </a:solidFill>
                          <a:latin typeface="Times New Roman" panose="02020603050405020304" pitchFamily="18" charset="0"/>
                          <a:ea typeface="+mn-ea"/>
                          <a:cs typeface="Times New Roman" panose="02020603050405020304" pitchFamily="18" charset="0"/>
                        </a:rPr>
                        <a:t>services for their repair.</a:t>
                      </a:r>
                      <a:endParaRPr lang="uk-UA" sz="1500" i="1" u="none" kern="1200" noProof="0" dirty="0">
                        <a:solidFill>
                          <a:schemeClr val="tx1"/>
                        </a:solidFill>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tc>
                  <a:txBody>
                    <a:bodyPr/>
                    <a:lstStyle/>
                    <a:p>
                      <a:pPr marL="0" algn="ctr" defTabSz="457200" rtl="0" eaLnBrk="1" fontAlgn="base" latinLnBrk="0" hangingPunct="1"/>
                      <a:r>
                        <a:rPr lang="ru-RU" sz="1500" b="0" i="1" kern="1200" dirty="0" smtClean="0">
                          <a:solidFill>
                            <a:schemeClr val="tx1"/>
                          </a:solidFill>
                          <a:effectLst/>
                          <a:latin typeface="Times New Roman" panose="02020603050405020304" pitchFamily="18" charset="0"/>
                          <a:ea typeface="+mn-ea"/>
                          <a:cs typeface="Times New Roman" panose="02020603050405020304" pitchFamily="18" charset="0"/>
                        </a:rPr>
                        <a:t>10,0</a:t>
                      </a:r>
                      <a:endParaRPr lang="ru-RU" sz="1500" b="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4"/>
                  </a:ext>
                </a:extLst>
              </a:tr>
              <a:tr h="328385">
                <a:tc>
                  <a:txBody>
                    <a:bodyPr/>
                    <a:lstStyle/>
                    <a:p>
                      <a:pPr fontAlgn="base" latinLnBrk="0"/>
                      <a:r>
                        <a:rPr lang="en-US" sz="1500" i="1" u="none" kern="1200" dirty="0" smtClean="0">
                          <a:solidFill>
                            <a:schemeClr val="tx1"/>
                          </a:solidFill>
                          <a:latin typeface="Times New Roman" panose="02020603050405020304" pitchFamily="18" charset="0"/>
                          <a:ea typeface="+mn-ea"/>
                          <a:cs typeface="Times New Roman" panose="02020603050405020304" pitchFamily="18" charset="0"/>
                        </a:rPr>
                        <a:t>State administration</a:t>
                      </a:r>
                      <a:endParaRPr lang="uk-UA" sz="1500" i="1" u="none" kern="1200" noProof="0" dirty="0">
                        <a:solidFill>
                          <a:schemeClr val="tx1"/>
                        </a:solidFill>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tc>
                  <a:txBody>
                    <a:bodyPr/>
                    <a:lstStyle/>
                    <a:p>
                      <a:pPr marL="0" algn="ctr" defTabSz="457200" rtl="0" eaLnBrk="1" fontAlgn="base" latinLnBrk="0" hangingPunct="1"/>
                      <a:r>
                        <a:rPr lang="uk-UA" sz="1500" b="0" i="1" kern="1200" dirty="0" smtClean="0">
                          <a:solidFill>
                            <a:schemeClr val="tx1"/>
                          </a:solidFill>
                          <a:effectLst/>
                          <a:latin typeface="Times New Roman" panose="02020603050405020304" pitchFamily="18" charset="0"/>
                          <a:ea typeface="+mn-ea"/>
                          <a:cs typeface="Times New Roman" panose="02020603050405020304" pitchFamily="18" charset="0"/>
                        </a:rPr>
                        <a:t>2,1</a:t>
                      </a:r>
                      <a:endParaRPr lang="ru-RU" sz="1500" b="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9"/>
                  </a:ext>
                </a:extLst>
              </a:tr>
              <a:tr h="328385">
                <a:tc>
                  <a:txBody>
                    <a:bodyPr/>
                    <a:lstStyle/>
                    <a:p>
                      <a:pPr fontAlgn="base" latinLnBrk="0"/>
                      <a:r>
                        <a:rPr lang="en-US" sz="1500" i="1" u="none" kern="1200" dirty="0" smtClean="0">
                          <a:solidFill>
                            <a:schemeClr val="tx1"/>
                          </a:solidFill>
                          <a:latin typeface="Times New Roman" panose="02020603050405020304" pitchFamily="18" charset="0"/>
                          <a:ea typeface="+mn-ea"/>
                          <a:cs typeface="Times New Roman" panose="02020603050405020304" pitchFamily="18" charset="0"/>
                        </a:rPr>
                        <a:t>Education</a:t>
                      </a:r>
                      <a:endParaRPr lang="uk-UA" sz="1500" i="1" u="none" kern="1200" noProof="0" dirty="0">
                        <a:solidFill>
                          <a:schemeClr val="tx1"/>
                        </a:solidFill>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tc>
                  <a:txBody>
                    <a:bodyPr/>
                    <a:lstStyle/>
                    <a:p>
                      <a:pPr marL="0" algn="ctr" defTabSz="457200" rtl="0" eaLnBrk="1" fontAlgn="base" latinLnBrk="0" hangingPunct="1"/>
                      <a:r>
                        <a:rPr lang="ru-RU" sz="1500" b="0" i="1" kern="1200" dirty="0" smtClean="0">
                          <a:solidFill>
                            <a:schemeClr val="tx1"/>
                          </a:solidFill>
                          <a:effectLst/>
                          <a:latin typeface="Times New Roman" panose="02020603050405020304" pitchFamily="18" charset="0"/>
                          <a:ea typeface="+mn-ea"/>
                          <a:cs typeface="Times New Roman" panose="02020603050405020304" pitchFamily="18" charset="0"/>
                        </a:rPr>
                        <a:t>22,3</a:t>
                      </a:r>
                      <a:endParaRPr lang="ru-RU" sz="1500" b="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10"/>
                  </a:ext>
                </a:extLst>
              </a:tr>
              <a:tr h="328385">
                <a:tc>
                  <a:txBody>
                    <a:bodyPr/>
                    <a:lstStyle/>
                    <a:p>
                      <a:pPr fontAlgn="base" latinLnBrk="0"/>
                      <a:r>
                        <a:rPr lang="en-US" sz="1500" i="1" u="none" kern="1200" dirty="0" smtClean="0">
                          <a:solidFill>
                            <a:schemeClr val="tx1"/>
                          </a:solidFill>
                          <a:latin typeface="Times New Roman" panose="02020603050405020304" pitchFamily="18" charset="0"/>
                          <a:ea typeface="+mn-ea"/>
                          <a:cs typeface="Times New Roman" panose="02020603050405020304" pitchFamily="18" charset="0"/>
                        </a:rPr>
                        <a:t>Health care and social assistance</a:t>
                      </a:r>
                      <a:endParaRPr lang="uk-UA" sz="1500" i="1" u="none" kern="1200" noProof="0" dirty="0">
                        <a:solidFill>
                          <a:schemeClr val="tx1"/>
                        </a:solidFill>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tc>
                  <a:txBody>
                    <a:bodyPr/>
                    <a:lstStyle/>
                    <a:p>
                      <a:pPr marL="0" algn="ctr" defTabSz="457200" rtl="0" eaLnBrk="1" fontAlgn="base" latinLnBrk="0" hangingPunct="1"/>
                      <a:r>
                        <a:rPr lang="ru-RU" sz="1500" b="0" i="1" kern="1200" dirty="0" smtClean="0">
                          <a:solidFill>
                            <a:schemeClr val="tx1"/>
                          </a:solidFill>
                          <a:effectLst/>
                          <a:latin typeface="Times New Roman" panose="02020603050405020304" pitchFamily="18" charset="0"/>
                          <a:ea typeface="+mn-ea"/>
                          <a:cs typeface="Times New Roman" panose="02020603050405020304" pitchFamily="18" charset="0"/>
                        </a:rPr>
                        <a:t>7,0</a:t>
                      </a:r>
                      <a:endParaRPr lang="ru-RU" sz="1500" b="0" i="1" kern="1200" dirty="0">
                        <a:solidFill>
                          <a:schemeClr val="tx1"/>
                        </a:solidFill>
                        <a:effectLst/>
                        <a:latin typeface="Times New Roman" panose="02020603050405020304" pitchFamily="18" charset="0"/>
                        <a:ea typeface="+mn-ea"/>
                        <a:cs typeface="Times New Roman" panose="02020603050405020304" pitchFamily="18" charset="0"/>
                      </a:endParaRPr>
                    </a:p>
                  </a:txBody>
                  <a:tcPr marL="24115" marR="24115" marT="72346" marB="72346">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11"/>
                  </a:ext>
                </a:extLst>
              </a:tr>
            </a:tbl>
          </a:graphicData>
        </a:graphic>
      </p:graphicFrame>
      <p:sp>
        <p:nvSpPr>
          <p:cNvPr id="5" name="Rectangle 3"/>
          <p:cNvSpPr>
            <a:spLocks noChangeArrowheads="1"/>
          </p:cNvSpPr>
          <p:nvPr/>
        </p:nvSpPr>
        <p:spPr bwMode="auto">
          <a:xfrm>
            <a:off x="0" y="102920"/>
            <a:ext cx="65" cy="251359"/>
          </a:xfrm>
          <a:prstGeom prst="rect">
            <a:avLst/>
          </a:prstGeom>
          <a:solidFill>
            <a:srgbClr val="F8F9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552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51720" y="116375"/>
            <a:ext cx="6624736" cy="661720"/>
          </a:xfrm>
          <a:prstGeom prst="rect">
            <a:avLst/>
          </a:prstGeom>
          <a:noFill/>
        </p:spPr>
        <p:txBody>
          <a:bodyPr wrap="square" rtlCol="0">
            <a:spAutoFit/>
          </a:bodyPr>
          <a:lstStyle/>
          <a:p>
            <a:pPr lvl="0"/>
            <a:r>
              <a:rPr lang="en-US" altLang="en-US" sz="3700" b="1" dirty="0" smtClean="0">
                <a:solidFill>
                  <a:schemeClr val="accent1">
                    <a:lumMod val="75000"/>
                  </a:schemeClr>
                </a:solidFill>
                <a:latin typeface="Cambria" panose="02040503050406030204" pitchFamily="18" charset="0"/>
                <a:ea typeface="Cambria" panose="02040503050406030204" pitchFamily="18" charset="0"/>
              </a:rPr>
              <a:t>Community </a:t>
            </a:r>
            <a:r>
              <a:rPr lang="en-US" altLang="en-US" sz="3700" b="1" dirty="0">
                <a:solidFill>
                  <a:schemeClr val="accent1">
                    <a:lumMod val="75000"/>
                  </a:schemeClr>
                </a:solidFill>
                <a:latin typeface="Cambria" panose="02040503050406030204" pitchFamily="18" charset="0"/>
                <a:ea typeface="Cambria" panose="02040503050406030204" pitchFamily="18" charset="0"/>
              </a:rPr>
              <a:t>infrastructure </a:t>
            </a:r>
            <a:endParaRPr lang="ru-RU" sz="3700" b="1" dirty="0">
              <a:solidFill>
                <a:schemeClr val="accent1">
                  <a:lumMod val="75000"/>
                </a:schemeClr>
              </a:solidFill>
              <a:latin typeface="Cambria" panose="02040503050406030204" pitchFamily="18" charset="0"/>
              <a:ea typeface="Cambria" panose="02040503050406030204" pitchFamily="18" charset="0"/>
            </a:endParaRPr>
          </a:p>
        </p:txBody>
      </p:sp>
      <p:sp>
        <p:nvSpPr>
          <p:cNvPr id="13" name="TextBox 12"/>
          <p:cNvSpPr txBox="1"/>
          <p:nvPr/>
        </p:nvSpPr>
        <p:spPr>
          <a:xfrm>
            <a:off x="1187623" y="980728"/>
            <a:ext cx="3672409" cy="5655394"/>
          </a:xfrm>
          <a:prstGeom prst="rect">
            <a:avLst/>
          </a:prstGeom>
          <a:noFill/>
        </p:spPr>
        <p:txBody>
          <a:bodyPr wrap="square" rtlCol="0">
            <a:spAutoFit/>
          </a:bodyPr>
          <a:lstStyle/>
          <a:p>
            <a:pPr marL="285750" lvl="0" indent="-285750">
              <a:buFont typeface="Wingdings" panose="05000000000000000000" pitchFamily="2" charset="2"/>
              <a:buChar char="q"/>
            </a:pPr>
            <a:r>
              <a:rPr lang="en-US" altLang="en-US" b="1" dirty="0" smtClean="0"/>
              <a:t>Medical </a:t>
            </a:r>
            <a:r>
              <a:rPr lang="en-US" altLang="en-US" b="1" dirty="0"/>
              <a:t>institutions </a:t>
            </a:r>
          </a:p>
          <a:p>
            <a:pPr marL="171450" indent="-171450">
              <a:lnSpc>
                <a:spcPts val="1300"/>
              </a:lnSpc>
              <a:buFont typeface="Arial" panose="020B0604020202020204" pitchFamily="34" charset="0"/>
              <a:buChar char="•"/>
            </a:pPr>
            <a:r>
              <a:rPr lang="en-US" altLang="en-US" sz="1200" i="1" dirty="0" smtClean="0">
                <a:latin typeface="Calibri" panose="020F0502020204030204" pitchFamily="34" charset="0"/>
                <a:cs typeface="Calibri" panose="020F0502020204030204" pitchFamily="34" charset="0"/>
              </a:rPr>
              <a:t>MNPE “Primary Healthcare Center"</a:t>
            </a:r>
            <a:r>
              <a:rPr lang="uk-UA" sz="1200" i="1" dirty="0" smtClean="0">
                <a:latin typeface="Calibri" panose="020F0502020204030204" pitchFamily="34" charset="0"/>
                <a:cs typeface="Calibri" panose="020F0502020204030204" pitchFamily="34" charset="0"/>
              </a:rPr>
              <a:t> </a:t>
            </a:r>
            <a:r>
              <a:rPr lang="en-US" altLang="en-US" sz="1200" i="1" dirty="0">
                <a:latin typeface="Calibri" panose="020F0502020204030204" pitchFamily="34" charset="0"/>
                <a:cs typeface="Calibri" panose="020F0502020204030204" pitchFamily="34" charset="0"/>
              </a:rPr>
              <a:t>of the </a:t>
            </a:r>
            <a:r>
              <a:rPr lang="en-US" altLang="en-US" sz="1200" i="1" dirty="0" err="1" smtClean="0">
                <a:latin typeface="Calibri" panose="020F0502020204030204" pitchFamily="34" charset="0"/>
                <a:cs typeface="Calibri" panose="020F0502020204030204" pitchFamily="34" charset="0"/>
              </a:rPr>
              <a:t>Zhovti</a:t>
            </a:r>
            <a:r>
              <a:rPr lang="en-US" altLang="en-US" sz="1200" i="1" dirty="0" smtClean="0">
                <a:latin typeface="Calibri" panose="020F0502020204030204" pitchFamily="34" charset="0"/>
                <a:cs typeface="Calibri" panose="020F0502020204030204" pitchFamily="34" charset="0"/>
              </a:rPr>
              <a:t> </a:t>
            </a:r>
            <a:r>
              <a:rPr lang="en-US" altLang="en-US" sz="1200" i="1" dirty="0" err="1" smtClean="0">
                <a:latin typeface="Calibri" panose="020F0502020204030204" pitchFamily="34" charset="0"/>
                <a:cs typeface="Calibri" panose="020F0502020204030204" pitchFamily="34" charset="0"/>
              </a:rPr>
              <a:t>Vody</a:t>
            </a:r>
            <a:r>
              <a:rPr lang="en-US" altLang="en-US" sz="1200" i="1" smtClean="0">
                <a:latin typeface="Calibri" panose="020F0502020204030204" pitchFamily="34" charset="0"/>
                <a:cs typeface="Calibri" panose="020F0502020204030204" pitchFamily="34" charset="0"/>
              </a:rPr>
              <a:t> </a:t>
            </a:r>
            <a:r>
              <a:rPr lang="en-US" altLang="en-US" sz="1200" i="1">
                <a:latin typeface="Calibri" panose="020F0502020204030204" pitchFamily="34" charset="0"/>
                <a:cs typeface="Calibri" panose="020F0502020204030204" pitchFamily="34" charset="0"/>
              </a:rPr>
              <a:t>C</a:t>
            </a:r>
            <a:r>
              <a:rPr lang="en-US" altLang="en-US" sz="1200" i="1" smtClean="0">
                <a:latin typeface="Calibri" panose="020F0502020204030204" pitchFamily="34" charset="0"/>
                <a:cs typeface="Calibri" panose="020F0502020204030204" pitchFamily="34" charset="0"/>
              </a:rPr>
              <a:t>ity Council </a:t>
            </a:r>
            <a:endParaRPr lang="en-US" sz="1200" i="1" dirty="0">
              <a:latin typeface="Calibri" panose="020F0502020204030204" pitchFamily="34" charset="0"/>
              <a:cs typeface="Calibri" panose="020F050202020403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i="1" dirty="0" err="1">
                <a:latin typeface="Calibri" panose="020F0502020204030204" pitchFamily="34" charset="0"/>
                <a:cs typeface="Calibri" panose="020F0502020204030204" pitchFamily="34" charset="0"/>
              </a:rPr>
              <a:t>Zhovtovodsk</a:t>
            </a:r>
            <a:r>
              <a:rPr lang="en-US" altLang="en-US" sz="1200" i="1" dirty="0">
                <a:latin typeface="Calibri" panose="020F0502020204030204" pitchFamily="34" charset="0"/>
                <a:cs typeface="Calibri" panose="020F0502020204030204" pitchFamily="34" charset="0"/>
              </a:rPr>
              <a:t> City Hospital of the </a:t>
            </a:r>
            <a:r>
              <a:rPr lang="en-US" altLang="en-US" sz="1200" i="1" dirty="0" err="1">
                <a:latin typeface="Calibri" panose="020F0502020204030204" pitchFamily="34" charset="0"/>
                <a:cs typeface="Calibri" panose="020F0502020204030204" pitchFamily="34" charset="0"/>
              </a:rPr>
              <a:t>Zhovtovodsk</a:t>
            </a:r>
            <a:r>
              <a:rPr lang="en-US" altLang="en-US" sz="1200" i="1" dirty="0">
                <a:latin typeface="Calibri" panose="020F0502020204030204" pitchFamily="34" charset="0"/>
                <a:cs typeface="Calibri" panose="020F0502020204030204" pitchFamily="34" charset="0"/>
              </a:rPr>
              <a:t> City Council and the Department of Restorative Treatment and Functional Diagnostics within it </a:t>
            </a:r>
          </a:p>
          <a:p>
            <a:pPr marL="171450" lvl="0" indent="-171450" eaLnBrk="0" fontAlgn="base" hangingPunct="0">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Private medical centers: "</a:t>
            </a:r>
            <a:r>
              <a:rPr lang="en-US" altLang="en-US" sz="1200" i="1" dirty="0" err="1">
                <a:latin typeface="Calibri" panose="020F0502020204030204" pitchFamily="34" charset="0"/>
                <a:cs typeface="Calibri" panose="020F0502020204030204" pitchFamily="34" charset="0"/>
              </a:rPr>
              <a:t>Kamed</a:t>
            </a:r>
            <a:r>
              <a:rPr lang="en-US" altLang="en-US" sz="1200" i="1" dirty="0">
                <a:latin typeface="Calibri" panose="020F0502020204030204" pitchFamily="34" charset="0"/>
                <a:cs typeface="Calibri" panose="020F0502020204030204" pitchFamily="34" charset="0"/>
              </a:rPr>
              <a:t>", "</a:t>
            </a:r>
            <a:r>
              <a:rPr lang="en-US" altLang="en-US" sz="1200" i="1" dirty="0" err="1">
                <a:latin typeface="Calibri" panose="020F0502020204030204" pitchFamily="34" charset="0"/>
                <a:cs typeface="Calibri" panose="020F0502020204030204" pitchFamily="34" charset="0"/>
              </a:rPr>
              <a:t>Zdorovya</a:t>
            </a:r>
            <a:r>
              <a:rPr lang="en-US" altLang="en-US" sz="1200" i="1" dirty="0">
                <a:latin typeface="Calibri" panose="020F0502020204030204" pitchFamily="34" charset="0"/>
                <a:cs typeface="Calibri" panose="020F0502020204030204" pitchFamily="34" charset="0"/>
              </a:rPr>
              <a:t>", "</a:t>
            </a:r>
            <a:r>
              <a:rPr lang="en-US" altLang="en-US" sz="1200" i="1" dirty="0" err="1">
                <a:latin typeface="Calibri" panose="020F0502020204030204" pitchFamily="34" charset="0"/>
                <a:cs typeface="Calibri" panose="020F0502020204030204" pitchFamily="34" charset="0"/>
              </a:rPr>
              <a:t>Profimed</a:t>
            </a:r>
            <a:r>
              <a:rPr lang="en-US" altLang="en-US" sz="1200" i="1" dirty="0">
                <a:latin typeface="Calibri" panose="020F0502020204030204" pitchFamily="34" charset="0"/>
                <a:cs typeface="Calibri" panose="020F0502020204030204" pitchFamily="34" charset="0"/>
              </a:rPr>
              <a:t>", etc., private dental offices </a:t>
            </a:r>
          </a:p>
          <a:p>
            <a:endParaRPr lang="uk-UA" sz="500" i="1" dirty="0">
              <a:latin typeface="Calibri" panose="020F0502020204030204" pitchFamily="34" charset="0"/>
              <a:cs typeface="Calibri" panose="020F0502020204030204" pitchFamily="34" charset="0"/>
            </a:endParaRPr>
          </a:p>
          <a:p>
            <a:pPr marL="285750" lvl="0" indent="-285750" eaLnBrk="0" fontAlgn="base" hangingPunct="0">
              <a:spcBef>
                <a:spcPct val="0"/>
              </a:spcBef>
              <a:spcAft>
                <a:spcPct val="0"/>
              </a:spcAft>
              <a:buFont typeface="Wingdings" panose="05000000000000000000" pitchFamily="2" charset="2"/>
              <a:buChar char="q"/>
            </a:pPr>
            <a:r>
              <a:rPr lang="en-US" altLang="en-US" b="1" dirty="0"/>
              <a:t>Educational institutions </a:t>
            </a:r>
          </a:p>
          <a:p>
            <a:pPr marL="171450" indent="-171450" eaLnBrk="0" fontAlgn="base" hangingPunct="0">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General secondary education - 10 </a:t>
            </a:r>
            <a:endParaRPr lang="uk-UA" altLang="en-US" sz="1200" i="1" dirty="0">
              <a:latin typeface="Calibri" panose="020F0502020204030204" pitchFamily="34" charset="0"/>
              <a:cs typeface="Calibri" panose="020F0502020204030204" pitchFamily="34" charset="0"/>
            </a:endParaRPr>
          </a:p>
          <a:p>
            <a:pPr marL="171450" indent="-171450" eaLnBrk="0" fontAlgn="base" hangingPunct="0">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Preschool education - 11 </a:t>
            </a:r>
            <a:endParaRPr lang="uk-UA" altLang="en-US" sz="1200" i="1" dirty="0">
              <a:latin typeface="Calibri" panose="020F0502020204030204" pitchFamily="34" charset="0"/>
              <a:cs typeface="Calibri" panose="020F0502020204030204" pitchFamily="34" charset="0"/>
            </a:endParaRPr>
          </a:p>
          <a:p>
            <a:pPr marL="171450" indent="-171450" eaLnBrk="0" fontAlgn="base" hangingPunct="0">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Specialized institutions - 3 </a:t>
            </a:r>
            <a:endParaRPr lang="uk-UA" altLang="en-US" sz="1200" i="1" dirty="0">
              <a:latin typeface="Calibri" panose="020F0502020204030204" pitchFamily="34" charset="0"/>
              <a:cs typeface="Calibri" panose="020F0502020204030204" pitchFamily="34" charset="0"/>
            </a:endParaRPr>
          </a:p>
          <a:p>
            <a:pPr marL="171450" indent="-171450" eaLnBrk="0" fontAlgn="base" hangingPunct="0">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Pre-higher education institutions - 2 </a:t>
            </a:r>
            <a:endParaRPr lang="uk-UA" altLang="en-US" sz="1200" i="1" dirty="0">
              <a:latin typeface="Calibri" panose="020F0502020204030204" pitchFamily="34" charset="0"/>
              <a:cs typeface="Calibri" panose="020F0502020204030204" pitchFamily="34" charset="0"/>
            </a:endParaRPr>
          </a:p>
          <a:p>
            <a:pPr marL="171450" indent="-171450" eaLnBrk="0" fontAlgn="base" hangingPunct="0">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Vocational and technical institution - 1 </a:t>
            </a:r>
          </a:p>
          <a:p>
            <a:pPr>
              <a:lnSpc>
                <a:spcPts val="1300"/>
              </a:lnSpc>
            </a:pPr>
            <a:endParaRPr lang="uk-UA" sz="1200" i="1" dirty="0" smtClean="0">
              <a:latin typeface="Calibri" panose="020F0502020204030204" pitchFamily="34" charset="0"/>
              <a:cs typeface="Calibri" panose="020F0502020204030204" pitchFamily="34" charset="0"/>
            </a:endParaRPr>
          </a:p>
          <a:p>
            <a:pPr marL="171450" indent="-171450">
              <a:buFont typeface="Wingdings" panose="05000000000000000000" pitchFamily="2" charset="2"/>
              <a:buChar char="q"/>
            </a:pPr>
            <a:endParaRPr lang="uk-UA" sz="500" i="1" dirty="0">
              <a:latin typeface="Calibri" panose="020F0502020204030204" pitchFamily="34" charset="0"/>
              <a:cs typeface="Calibri" panose="020F0502020204030204" pitchFamily="34" charset="0"/>
            </a:endParaRPr>
          </a:p>
          <a:p>
            <a:pPr marL="285750" lvl="0" indent="-285750" eaLnBrk="0" fontAlgn="base" hangingPunct="0">
              <a:lnSpc>
                <a:spcPts val="1300"/>
              </a:lnSpc>
              <a:spcBef>
                <a:spcPct val="0"/>
              </a:spcBef>
              <a:spcAft>
                <a:spcPct val="0"/>
              </a:spcAft>
              <a:buFont typeface="Wingdings" panose="05000000000000000000" pitchFamily="2" charset="2"/>
              <a:buChar char="q"/>
            </a:pPr>
            <a:r>
              <a:rPr lang="en-US" altLang="en-US" b="1" dirty="0"/>
              <a:t>Center for provision of social services </a:t>
            </a:r>
          </a:p>
          <a:p>
            <a:pPr marL="171450" lvl="0" indent="-171450" eaLnBrk="0" fontAlgn="base" hangingPunct="0">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Department of social assistance at home </a:t>
            </a:r>
            <a:endParaRPr lang="uk-UA" altLang="en-US" sz="1200" i="1" dirty="0">
              <a:latin typeface="Calibri" panose="020F0502020204030204" pitchFamily="34" charset="0"/>
              <a:cs typeface="Calibri" panose="020F0502020204030204" pitchFamily="34" charset="0"/>
            </a:endParaRPr>
          </a:p>
          <a:p>
            <a:pPr marL="171450" lvl="0" indent="-171450" eaLnBrk="0" fontAlgn="base" hangingPunct="0">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Department of day care and organization of provision of targeted in-kind assistance </a:t>
            </a:r>
            <a:endParaRPr lang="uk-UA" altLang="en-US" sz="1200" i="1" dirty="0">
              <a:latin typeface="Calibri" panose="020F0502020204030204" pitchFamily="34" charset="0"/>
              <a:cs typeface="Calibri" panose="020F0502020204030204" pitchFamily="34" charset="0"/>
            </a:endParaRPr>
          </a:p>
          <a:p>
            <a:pPr marL="171450" lvl="0" indent="-171450" eaLnBrk="0" fontAlgn="base" hangingPunct="0">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Department of social work </a:t>
            </a:r>
            <a:endParaRPr lang="uk-UA" altLang="en-US" sz="1200" i="1" dirty="0">
              <a:latin typeface="Calibri" panose="020F0502020204030204" pitchFamily="34" charset="0"/>
              <a:cs typeface="Calibri" panose="020F0502020204030204" pitchFamily="34" charset="0"/>
            </a:endParaRPr>
          </a:p>
          <a:p>
            <a:pPr marL="171450" lvl="0" indent="-171450" eaLnBrk="0" fontAlgn="base" hangingPunct="0">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psychological service and service office for veterans' affairs </a:t>
            </a:r>
          </a:p>
          <a:p>
            <a:pPr marL="171450" indent="-171450">
              <a:buFont typeface="Arial" panose="020B0604020202020204" pitchFamily="34" charset="0"/>
              <a:buChar char="•"/>
            </a:pPr>
            <a:endParaRPr lang="uk-UA" sz="500" i="1" dirty="0">
              <a:latin typeface="Calibri" panose="020F0502020204030204" pitchFamily="34" charset="0"/>
              <a:cs typeface="Calibri" panose="020F0502020204030204" pitchFamily="34" charset="0"/>
            </a:endParaRPr>
          </a:p>
          <a:p>
            <a:pPr marL="285750" lvl="0" indent="-285750" eaLnBrk="0" fontAlgn="base" hangingPunct="0">
              <a:spcBef>
                <a:spcPct val="0"/>
              </a:spcBef>
              <a:spcAft>
                <a:spcPct val="0"/>
              </a:spcAft>
              <a:buFont typeface="Wingdings" panose="05000000000000000000" pitchFamily="2" charset="2"/>
              <a:buChar char="q"/>
            </a:pPr>
            <a:r>
              <a:rPr lang="en-US" altLang="en-US" b="1" dirty="0"/>
              <a:t>Banking institutions </a:t>
            </a:r>
          </a:p>
          <a:p>
            <a:pPr marL="171450" indent="-171450" eaLnBrk="0" fontAlgn="base" hangingPunct="0">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Department of the Branch of the Dnipropetrovsk Regional Administration of JSC "</a:t>
            </a:r>
            <a:r>
              <a:rPr lang="en-US" altLang="en-US" sz="1200" i="1" dirty="0" err="1">
                <a:latin typeface="Calibri" panose="020F0502020204030204" pitchFamily="34" charset="0"/>
                <a:cs typeface="Calibri" panose="020F0502020204030204" pitchFamily="34" charset="0"/>
              </a:rPr>
              <a:t>Oschadbank</a:t>
            </a:r>
            <a:r>
              <a:rPr lang="en-US" altLang="en-US" sz="1200" i="1" dirty="0">
                <a:latin typeface="Calibri" panose="020F0502020204030204" pitchFamily="34" charset="0"/>
                <a:cs typeface="Calibri" panose="020F0502020204030204" pitchFamily="34" charset="0"/>
              </a:rPr>
              <a:t>" </a:t>
            </a:r>
            <a:endParaRPr lang="uk-UA" altLang="en-US" sz="1200" i="1" dirty="0" smtClean="0">
              <a:latin typeface="Calibri" panose="020F0502020204030204" pitchFamily="34" charset="0"/>
              <a:cs typeface="Calibri" panose="020F0502020204030204" pitchFamily="34" charset="0"/>
            </a:endParaRPr>
          </a:p>
          <a:p>
            <a:pPr marL="171450" indent="-171450" eaLnBrk="0" fontAlgn="base" hangingPunct="0">
              <a:lnSpc>
                <a:spcPts val="1300"/>
              </a:lnSpc>
              <a:spcBef>
                <a:spcPct val="0"/>
              </a:spcBef>
              <a:spcAft>
                <a:spcPct val="0"/>
              </a:spcAft>
              <a:buFont typeface="Arial" panose="020B0604020202020204" pitchFamily="34" charset="0"/>
              <a:buChar char="•"/>
            </a:pPr>
            <a:r>
              <a:rPr lang="en-US" altLang="en-US" sz="1200" i="1" dirty="0" smtClean="0">
                <a:latin typeface="Calibri" panose="020F0502020204030204" pitchFamily="34" charset="0"/>
                <a:cs typeface="Calibri" panose="020F0502020204030204" pitchFamily="34" charset="0"/>
              </a:rPr>
              <a:t>Branch </a:t>
            </a:r>
            <a:r>
              <a:rPr lang="en-US" altLang="en-US" sz="1200" i="1" dirty="0">
                <a:latin typeface="Calibri" panose="020F0502020204030204" pitchFamily="34" charset="0"/>
                <a:cs typeface="Calibri" panose="020F0502020204030204" pitchFamily="34" charset="0"/>
              </a:rPr>
              <a:t>of PJSC </a:t>
            </a:r>
            <a:r>
              <a:rPr lang="en-US" altLang="en-US" sz="1200" i="1" dirty="0" err="1">
                <a:latin typeface="Calibri" panose="020F0502020204030204" pitchFamily="34" charset="0"/>
                <a:cs typeface="Calibri" panose="020F0502020204030204" pitchFamily="34" charset="0"/>
              </a:rPr>
              <a:t>Raiffeisen</a:t>
            </a:r>
            <a:r>
              <a:rPr lang="en-US" altLang="en-US" sz="1200" i="1" dirty="0">
                <a:latin typeface="Calibri" panose="020F0502020204030204" pitchFamily="34" charset="0"/>
                <a:cs typeface="Calibri" panose="020F0502020204030204" pitchFamily="34" charset="0"/>
              </a:rPr>
              <a:t> Bank Aval </a:t>
            </a:r>
            <a:endParaRPr lang="uk-UA" altLang="en-US" sz="1200" i="1" dirty="0" smtClean="0">
              <a:latin typeface="Calibri" panose="020F0502020204030204" pitchFamily="34" charset="0"/>
              <a:cs typeface="Calibri" panose="020F0502020204030204" pitchFamily="34" charset="0"/>
            </a:endParaRPr>
          </a:p>
          <a:p>
            <a:pPr marL="171450" indent="-171450" eaLnBrk="0" fontAlgn="base" hangingPunct="0">
              <a:lnSpc>
                <a:spcPts val="1300"/>
              </a:lnSpc>
              <a:spcBef>
                <a:spcPct val="0"/>
              </a:spcBef>
              <a:spcAft>
                <a:spcPct val="0"/>
              </a:spcAft>
              <a:buFont typeface="Arial" panose="020B0604020202020204" pitchFamily="34" charset="0"/>
              <a:buChar char="•"/>
            </a:pPr>
            <a:r>
              <a:rPr lang="en-US" altLang="en-US" sz="1200" i="1" dirty="0" smtClean="0">
                <a:latin typeface="Calibri" panose="020F0502020204030204" pitchFamily="34" charset="0"/>
                <a:cs typeface="Calibri" panose="020F0502020204030204" pitchFamily="34" charset="0"/>
              </a:rPr>
              <a:t>Branch </a:t>
            </a:r>
            <a:r>
              <a:rPr lang="en-US" altLang="en-US" sz="1200" i="1" dirty="0">
                <a:latin typeface="Calibri" panose="020F0502020204030204" pitchFamily="34" charset="0"/>
                <a:cs typeface="Calibri" panose="020F0502020204030204" pitchFamily="34" charset="0"/>
              </a:rPr>
              <a:t>JSC CB "</a:t>
            </a:r>
            <a:r>
              <a:rPr lang="en-US" altLang="en-US" sz="1200" i="1" dirty="0" err="1">
                <a:latin typeface="Calibri" panose="020F0502020204030204" pitchFamily="34" charset="0"/>
                <a:cs typeface="Calibri" panose="020F0502020204030204" pitchFamily="34" charset="0"/>
              </a:rPr>
              <a:t>PrivatBank</a:t>
            </a:r>
            <a:r>
              <a:rPr lang="en-US" altLang="en-US" sz="1200" i="1" dirty="0">
                <a:latin typeface="Calibri" panose="020F0502020204030204" pitchFamily="34" charset="0"/>
                <a:cs typeface="Calibri" panose="020F0502020204030204" pitchFamily="34" charset="0"/>
              </a:rPr>
              <a:t>" </a:t>
            </a:r>
            <a:endParaRPr lang="uk-UA" altLang="en-US" sz="1200" i="1" dirty="0" smtClean="0">
              <a:latin typeface="Calibri" panose="020F0502020204030204" pitchFamily="34" charset="0"/>
              <a:cs typeface="Calibri" panose="020F0502020204030204" pitchFamily="34" charset="0"/>
            </a:endParaRPr>
          </a:p>
          <a:p>
            <a:pPr marL="171450" indent="-171450" eaLnBrk="0" fontAlgn="base" hangingPunct="0">
              <a:lnSpc>
                <a:spcPts val="1300"/>
              </a:lnSpc>
              <a:spcBef>
                <a:spcPct val="0"/>
              </a:spcBef>
              <a:spcAft>
                <a:spcPct val="0"/>
              </a:spcAft>
              <a:buFont typeface="Arial" panose="020B0604020202020204" pitchFamily="34" charset="0"/>
              <a:buChar char="•"/>
            </a:pPr>
            <a:r>
              <a:rPr lang="en-US" altLang="en-US" sz="1200" i="1" dirty="0" smtClean="0">
                <a:latin typeface="Calibri" panose="020F0502020204030204" pitchFamily="34" charset="0"/>
                <a:cs typeface="Calibri" panose="020F0502020204030204" pitchFamily="34" charset="0"/>
              </a:rPr>
              <a:t>Branch </a:t>
            </a:r>
            <a:r>
              <a:rPr lang="en-US" altLang="en-US" sz="1200" i="1" dirty="0">
                <a:latin typeface="Calibri" panose="020F0502020204030204" pitchFamily="34" charset="0"/>
                <a:cs typeface="Calibri" panose="020F0502020204030204" pitchFamily="34" charset="0"/>
              </a:rPr>
              <a:t>of JSC "</a:t>
            </a:r>
            <a:r>
              <a:rPr lang="en-US" altLang="en-US" sz="1200" i="1" dirty="0" err="1">
                <a:latin typeface="Calibri" panose="020F0502020204030204" pitchFamily="34" charset="0"/>
                <a:cs typeface="Calibri" panose="020F0502020204030204" pitchFamily="34" charset="0"/>
              </a:rPr>
              <a:t>Ukrgasbank</a:t>
            </a:r>
            <a:r>
              <a:rPr lang="en-US" altLang="en-US" sz="1200" i="1" dirty="0">
                <a:latin typeface="Calibri" panose="020F0502020204030204" pitchFamily="34" charset="0"/>
                <a:cs typeface="Calibri" panose="020F0502020204030204" pitchFamily="34" charset="0"/>
              </a:rPr>
              <a:t>" </a:t>
            </a:r>
          </a:p>
          <a:p>
            <a:endParaRPr lang="uk-UA" sz="500" i="1" dirty="0">
              <a:latin typeface="Calibri" panose="020F0502020204030204" pitchFamily="34" charset="0"/>
              <a:cs typeface="Calibri" panose="020F0502020204030204" pitchFamily="34" charset="0"/>
            </a:endParaRPr>
          </a:p>
        </p:txBody>
      </p:sp>
      <p:sp>
        <p:nvSpPr>
          <p:cNvPr id="2" name="Прямоугольник 1"/>
          <p:cNvSpPr/>
          <p:nvPr/>
        </p:nvSpPr>
        <p:spPr>
          <a:xfrm>
            <a:off x="5004048" y="1014212"/>
            <a:ext cx="3961724" cy="5701561"/>
          </a:xfrm>
          <a:prstGeom prst="rect">
            <a:avLst/>
          </a:prstGeom>
        </p:spPr>
        <p:txBody>
          <a:bodyPr wrap="square">
            <a:spAutoFit/>
          </a:bodyPr>
          <a:lstStyle/>
          <a:p>
            <a:pPr marL="285750" lvl="0" indent="-285750">
              <a:lnSpc>
                <a:spcPts val="1500"/>
              </a:lnSpc>
              <a:buFont typeface="Wingdings" panose="05000000000000000000" pitchFamily="2" charset="2"/>
              <a:buChar char="q"/>
            </a:pPr>
            <a:r>
              <a:rPr lang="en-US" altLang="en-US" b="1" dirty="0" smtClean="0"/>
              <a:t>Children's </a:t>
            </a:r>
            <a:r>
              <a:rPr lang="en-US" altLang="en-US" b="1" dirty="0"/>
              <a:t>homes, foster families </a:t>
            </a:r>
          </a:p>
          <a:p>
            <a:pPr marL="171450" lvl="0" indent="-171450" eaLnBrk="0" fontAlgn="base" hangingPunct="0">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Children's homes of family type - 2 </a:t>
            </a:r>
            <a:endParaRPr lang="uk-UA" altLang="en-US" sz="1200" i="1" dirty="0">
              <a:latin typeface="Calibri" panose="020F0502020204030204" pitchFamily="34" charset="0"/>
              <a:cs typeface="Calibri" panose="020F050202020403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Foster families - 12 </a:t>
            </a:r>
            <a:endParaRPr lang="uk-UA" altLang="en-US" sz="1200" i="1" dirty="0">
              <a:latin typeface="Calibri" panose="020F0502020204030204" pitchFamily="34" charset="0"/>
              <a:cs typeface="Calibri" panose="020F050202020403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Foster families - 1 </a:t>
            </a:r>
          </a:p>
          <a:p>
            <a:pPr indent="450215" algn="just">
              <a:spcAft>
                <a:spcPts val="0"/>
              </a:spcAft>
            </a:pPr>
            <a:r>
              <a:rPr lang="uk-UA" sz="500" dirty="0">
                <a:latin typeface="Arial" panose="020B0604020202020204" pitchFamily="34" charset="0"/>
                <a:ea typeface="Times New Roman" panose="02020603050405020304" pitchFamily="18" charset="0"/>
              </a:rPr>
              <a:t> </a:t>
            </a:r>
            <a:endParaRPr lang="en-US" sz="500" dirty="0">
              <a:latin typeface="Times New Roman" panose="02020603050405020304" pitchFamily="18" charset="0"/>
              <a:ea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q"/>
            </a:pPr>
            <a:r>
              <a:rPr lang="en-US" altLang="en-US" b="1" dirty="0"/>
              <a:t>Cultural institutions </a:t>
            </a:r>
          </a:p>
          <a:p>
            <a:pPr marL="171450" lvl="0" indent="-171450" eaLnBrk="0" fontAlgn="base" hangingPunct="0">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C</a:t>
            </a:r>
            <a:r>
              <a:rPr lang="uk-UA" altLang="en-US" sz="1200" i="1" dirty="0">
                <a:latin typeface="Calibri" panose="020F0502020204030204" pitchFamily="34" charset="0"/>
                <a:cs typeface="Calibri" panose="020F0502020204030204" pitchFamily="34" charset="0"/>
              </a:rPr>
              <a:t>І</a:t>
            </a:r>
            <a:r>
              <a:rPr lang="en-US" altLang="en-US" sz="1200" i="1" dirty="0">
                <a:latin typeface="Calibri" panose="020F0502020204030204" pitchFamily="34" charset="0"/>
                <a:cs typeface="Calibri" panose="020F0502020204030204" pitchFamily="34" charset="0"/>
              </a:rPr>
              <a:t>C "Palace of Culture" </a:t>
            </a:r>
            <a:endParaRPr lang="uk-UA" altLang="en-US" sz="1200" i="1" dirty="0">
              <a:latin typeface="Calibri" panose="020F0502020204030204" pitchFamily="34" charset="0"/>
              <a:cs typeface="Calibri" panose="020F050202020403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C</a:t>
            </a:r>
            <a:r>
              <a:rPr lang="uk-UA" altLang="en-US" sz="1200" i="1" dirty="0">
                <a:latin typeface="Calibri" panose="020F0502020204030204" pitchFamily="34" charset="0"/>
                <a:cs typeface="Calibri" panose="020F0502020204030204" pitchFamily="34" charset="0"/>
              </a:rPr>
              <a:t>І</a:t>
            </a:r>
            <a:r>
              <a:rPr lang="en-US" altLang="en-US" sz="1200" i="1" dirty="0">
                <a:latin typeface="Calibri" panose="020F0502020204030204" pitchFamily="34" charset="0"/>
                <a:cs typeface="Calibri" panose="020F0502020204030204" pitchFamily="34" charset="0"/>
              </a:rPr>
              <a:t>C "House of Culture "</a:t>
            </a:r>
            <a:r>
              <a:rPr lang="en-US" altLang="en-US" sz="1200" i="1" dirty="0" err="1">
                <a:latin typeface="Calibri" panose="020F0502020204030204" pitchFamily="34" charset="0"/>
                <a:cs typeface="Calibri" panose="020F0502020204030204" pitchFamily="34" charset="0"/>
              </a:rPr>
              <a:t>Rodyna</a:t>
            </a:r>
            <a:r>
              <a:rPr lang="en-US" altLang="en-US" sz="1200" i="1" dirty="0">
                <a:latin typeface="Calibri" panose="020F0502020204030204" pitchFamily="34" charset="0"/>
                <a:cs typeface="Calibri" panose="020F0502020204030204" pitchFamily="34" charset="0"/>
              </a:rPr>
              <a:t>" </a:t>
            </a:r>
            <a:endParaRPr lang="uk-UA" altLang="en-US" sz="1200" i="1" dirty="0">
              <a:latin typeface="Calibri" panose="020F0502020204030204" pitchFamily="34" charset="0"/>
              <a:cs typeface="Calibri" panose="020F050202020403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C</a:t>
            </a:r>
            <a:r>
              <a:rPr lang="uk-UA" altLang="en-US" sz="1200" i="1" dirty="0">
                <a:latin typeface="Calibri" panose="020F0502020204030204" pitchFamily="34" charset="0"/>
                <a:cs typeface="Calibri" panose="020F0502020204030204" pitchFamily="34" charset="0"/>
              </a:rPr>
              <a:t>І</a:t>
            </a:r>
            <a:r>
              <a:rPr lang="en-US" altLang="en-US" sz="1200" i="1" dirty="0">
                <a:latin typeface="Calibri" panose="020F0502020204030204" pitchFamily="34" charset="0"/>
                <a:cs typeface="Calibri" panose="020F0502020204030204" pitchFamily="34" charset="0"/>
              </a:rPr>
              <a:t>C "</a:t>
            </a:r>
            <a:r>
              <a:rPr lang="en-US" altLang="en-US" sz="1200" i="1" dirty="0" err="1">
                <a:latin typeface="Calibri" panose="020F0502020204030204" pitchFamily="34" charset="0"/>
                <a:cs typeface="Calibri" panose="020F0502020204030204" pitchFamily="34" charset="0"/>
              </a:rPr>
              <a:t>Maryanivskyi</a:t>
            </a:r>
            <a:r>
              <a:rPr lang="en-US" altLang="en-US" sz="1200" i="1" dirty="0">
                <a:latin typeface="Calibri" panose="020F0502020204030204" pitchFamily="34" charset="0"/>
                <a:cs typeface="Calibri" panose="020F0502020204030204" pitchFamily="34" charset="0"/>
              </a:rPr>
              <a:t> House of Culture" </a:t>
            </a:r>
            <a:r>
              <a:rPr lang="en-US" altLang="en-US" sz="1200" i="1" dirty="0" err="1">
                <a:latin typeface="Calibri" panose="020F0502020204030204" pitchFamily="34" charset="0"/>
                <a:cs typeface="Calibri" panose="020F0502020204030204" pitchFamily="34" charset="0"/>
              </a:rPr>
              <a:t>Zhovtovo</a:t>
            </a:r>
            <a:r>
              <a:rPr lang="en-US" altLang="en-US" sz="1200" i="1" dirty="0">
                <a:latin typeface="Calibri" panose="020F0502020204030204" pitchFamily="34" charset="0"/>
                <a:cs typeface="Calibri" panose="020F0502020204030204" pitchFamily="34" charset="0"/>
              </a:rPr>
              <a:t> Music School </a:t>
            </a:r>
            <a:endParaRPr lang="uk-UA" altLang="en-US" sz="1200" i="1" dirty="0">
              <a:latin typeface="Calibri" panose="020F0502020204030204" pitchFamily="34" charset="0"/>
              <a:cs typeface="Calibri" panose="020F050202020403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C</a:t>
            </a:r>
            <a:r>
              <a:rPr lang="uk-UA" altLang="en-US" sz="1200" i="1" dirty="0">
                <a:latin typeface="Calibri" panose="020F0502020204030204" pitchFamily="34" charset="0"/>
                <a:cs typeface="Calibri" panose="020F0502020204030204" pitchFamily="34" charset="0"/>
              </a:rPr>
              <a:t>І</a:t>
            </a:r>
            <a:r>
              <a:rPr lang="en-US" altLang="en-US" sz="1200" i="1" dirty="0">
                <a:latin typeface="Calibri" panose="020F0502020204030204" pitchFamily="34" charset="0"/>
                <a:cs typeface="Calibri" panose="020F0502020204030204" pitchFamily="34" charset="0"/>
              </a:rPr>
              <a:t>C "City Historical Museum" </a:t>
            </a:r>
            <a:endParaRPr lang="uk-UA" altLang="en-US" sz="1200" i="1" dirty="0">
              <a:latin typeface="Calibri" panose="020F0502020204030204" pitchFamily="34" charset="0"/>
              <a:cs typeface="Calibri" panose="020F050202020403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C</a:t>
            </a:r>
            <a:r>
              <a:rPr lang="uk-UA" altLang="en-US" sz="1200" i="1" dirty="0">
                <a:latin typeface="Calibri" panose="020F0502020204030204" pitchFamily="34" charset="0"/>
                <a:cs typeface="Calibri" panose="020F0502020204030204" pitchFamily="34" charset="0"/>
              </a:rPr>
              <a:t>І</a:t>
            </a:r>
            <a:r>
              <a:rPr lang="en-US" altLang="en-US" sz="1200" i="1" dirty="0">
                <a:latin typeface="Calibri" panose="020F0502020204030204" pitchFamily="34" charset="0"/>
                <a:cs typeface="Calibri" panose="020F0502020204030204" pitchFamily="34" charset="0"/>
              </a:rPr>
              <a:t>C "</a:t>
            </a:r>
            <a:r>
              <a:rPr lang="en-US" altLang="en-US" sz="1200" i="1" dirty="0" err="1">
                <a:latin typeface="Calibri" panose="020F0502020204030204" pitchFamily="34" charset="0"/>
                <a:cs typeface="Calibri" panose="020F0502020204030204" pitchFamily="34" charset="0"/>
              </a:rPr>
              <a:t>Zhovtovo</a:t>
            </a:r>
            <a:r>
              <a:rPr lang="en-US" altLang="en-US" sz="1200" i="1" dirty="0">
                <a:latin typeface="Calibri" panose="020F0502020204030204" pitchFamily="34" charset="0"/>
                <a:cs typeface="Calibri" panose="020F0502020204030204" pitchFamily="34" charset="0"/>
              </a:rPr>
              <a:t> Centralized Library System" </a:t>
            </a:r>
          </a:p>
          <a:p>
            <a:pPr>
              <a:spcAft>
                <a:spcPts val="0"/>
              </a:spcAft>
            </a:pPr>
            <a:endParaRPr lang="en-US" sz="500" i="1" dirty="0">
              <a:latin typeface="Calibri" panose="020F0502020204030204" pitchFamily="34" charset="0"/>
              <a:cs typeface="Calibri" panose="020F0502020204030204" pitchFamily="34" charset="0"/>
            </a:endParaRPr>
          </a:p>
          <a:p>
            <a:pPr marL="285750" indent="-285750" eaLnBrk="0" fontAlgn="base" hangingPunct="0">
              <a:spcBef>
                <a:spcPct val="0"/>
              </a:spcBef>
              <a:spcAft>
                <a:spcPct val="0"/>
              </a:spcAft>
              <a:buFont typeface="Wingdings" panose="05000000000000000000" pitchFamily="2" charset="2"/>
              <a:buChar char="q"/>
            </a:pPr>
            <a:r>
              <a:rPr lang="en-US" altLang="en-US" b="1" dirty="0"/>
              <a:t>Sports facilities </a:t>
            </a:r>
          </a:p>
          <a:p>
            <a:pPr marL="171450" indent="-171450" fontAlgn="base">
              <a:lnSpc>
                <a:spcPts val="1300"/>
              </a:lnSpc>
              <a:spcBef>
                <a:spcPct val="0"/>
              </a:spcBef>
              <a:spcAft>
                <a:spcPct val="0"/>
              </a:spcAft>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CF "Center for physical health of the population "Sports for all" of the </a:t>
            </a:r>
            <a:r>
              <a:rPr lang="en-US" altLang="en-US" sz="1200" i="1" dirty="0" err="1">
                <a:latin typeface="Calibri" panose="020F0502020204030204" pitchFamily="34" charset="0"/>
                <a:cs typeface="Calibri" panose="020F0502020204030204" pitchFamily="34" charset="0"/>
              </a:rPr>
              <a:t>Zhovtovod</a:t>
            </a:r>
            <a:r>
              <a:rPr lang="en-US" altLang="en-US" sz="1200" i="1" dirty="0">
                <a:latin typeface="Calibri" panose="020F0502020204030204" pitchFamily="34" charset="0"/>
                <a:cs typeface="Calibri" panose="020F0502020204030204" pitchFamily="34" charset="0"/>
              </a:rPr>
              <a:t> city council </a:t>
            </a:r>
            <a:endParaRPr lang="en-US" altLang="en-US" sz="1200" i="1" dirty="0" smtClean="0">
              <a:latin typeface="Calibri" panose="020F0502020204030204" pitchFamily="34" charset="0"/>
              <a:cs typeface="Calibri" panose="020F0502020204030204" pitchFamily="34" charset="0"/>
            </a:endParaRPr>
          </a:p>
          <a:p>
            <a:pPr marL="171450" indent="-171450" fontAlgn="base">
              <a:lnSpc>
                <a:spcPts val="1300"/>
              </a:lnSpc>
              <a:spcBef>
                <a:spcPct val="0"/>
              </a:spcBef>
              <a:spcAft>
                <a:spcPct val="0"/>
              </a:spcAft>
              <a:buFont typeface="Arial" panose="020B0604020202020204" pitchFamily="34" charset="0"/>
              <a:buChar char="•"/>
            </a:pPr>
            <a:r>
              <a:rPr lang="en-US" altLang="en-US" sz="1200" i="1" dirty="0" smtClean="0">
                <a:latin typeface="Calibri" panose="020F0502020204030204" pitchFamily="34" charset="0"/>
                <a:cs typeface="Calibri" panose="020F0502020204030204" pitchFamily="34" charset="0"/>
              </a:rPr>
              <a:t>Communal </a:t>
            </a:r>
            <a:r>
              <a:rPr lang="en-US" altLang="en-US" sz="1200" i="1" dirty="0">
                <a:latin typeface="Calibri" panose="020F0502020204030204" pitchFamily="34" charset="0"/>
                <a:cs typeface="Calibri" panose="020F0502020204030204" pitchFamily="34" charset="0"/>
              </a:rPr>
              <a:t>institution of out-of-school education Children's and youth sports school of the </a:t>
            </a:r>
            <a:r>
              <a:rPr lang="en-US" altLang="en-US" sz="1200" i="1" dirty="0" err="1">
                <a:latin typeface="Calibri" panose="020F0502020204030204" pitchFamily="34" charset="0"/>
                <a:cs typeface="Calibri" panose="020F0502020204030204" pitchFamily="34" charset="0"/>
              </a:rPr>
              <a:t>Zhovtovod</a:t>
            </a:r>
            <a:r>
              <a:rPr lang="en-US" altLang="en-US" sz="1200" i="1" dirty="0">
                <a:latin typeface="Calibri" panose="020F0502020204030204" pitchFamily="34" charset="0"/>
                <a:cs typeface="Calibri" panose="020F0502020204030204" pitchFamily="34" charset="0"/>
              </a:rPr>
              <a:t> city council </a:t>
            </a:r>
            <a:endParaRPr lang="en-US" altLang="en-US" sz="1200" i="1" dirty="0" smtClean="0">
              <a:latin typeface="Calibri" panose="020F0502020204030204" pitchFamily="34" charset="0"/>
              <a:cs typeface="Calibri" panose="020F0502020204030204" pitchFamily="34" charset="0"/>
            </a:endParaRPr>
          </a:p>
          <a:p>
            <a:pPr marL="171450" indent="-171450" fontAlgn="base">
              <a:lnSpc>
                <a:spcPts val="1300"/>
              </a:lnSpc>
              <a:spcBef>
                <a:spcPct val="0"/>
              </a:spcBef>
              <a:spcAft>
                <a:spcPct val="0"/>
              </a:spcAft>
              <a:buFont typeface="Arial" panose="020B0604020202020204" pitchFamily="34" charset="0"/>
              <a:buChar char="•"/>
            </a:pPr>
            <a:r>
              <a:rPr lang="en-US" altLang="en-US" sz="1200" i="1" dirty="0" smtClean="0">
                <a:latin typeface="Calibri" panose="020F0502020204030204" pitchFamily="34" charset="0"/>
                <a:cs typeface="Calibri" panose="020F0502020204030204" pitchFamily="34" charset="0"/>
              </a:rPr>
              <a:t>Stadium</a:t>
            </a:r>
            <a:r>
              <a:rPr lang="en-US" altLang="en-US" sz="1200" i="1" dirty="0">
                <a:latin typeface="Calibri" panose="020F0502020204030204" pitchFamily="34" charset="0"/>
                <a:cs typeface="Calibri" panose="020F0502020204030204" pitchFamily="34" charset="0"/>
              </a:rPr>
              <a:t>; gyms; basin </a:t>
            </a:r>
          </a:p>
          <a:p>
            <a:endParaRPr lang="uk-UA" sz="500" i="1" dirty="0">
              <a:latin typeface="Calibri" panose="020F0502020204030204" pitchFamily="34" charset="0"/>
              <a:cs typeface="Calibri" panose="020F0502020204030204" pitchFamily="34" charset="0"/>
            </a:endParaRPr>
          </a:p>
          <a:p>
            <a:pPr marL="285750" lvl="0" indent="-285750" eaLnBrk="0" fontAlgn="base" hangingPunct="0">
              <a:spcBef>
                <a:spcPct val="0"/>
              </a:spcBef>
              <a:spcAft>
                <a:spcPct val="0"/>
              </a:spcAft>
              <a:buFont typeface="Wingdings" panose="05000000000000000000" pitchFamily="2" charset="2"/>
              <a:buChar char="q"/>
            </a:pPr>
            <a:r>
              <a:rPr lang="en-US" altLang="en-US" b="1" dirty="0"/>
              <a:t>Trade and services </a:t>
            </a:r>
          </a:p>
          <a:p>
            <a:pPr marL="171450" lvl="0" indent="-171450" fontAlgn="base">
              <a:lnSpc>
                <a:spcPts val="1300"/>
              </a:lnSpc>
              <a:spcBef>
                <a:spcPct val="0"/>
              </a:spcBef>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Shops - 316 </a:t>
            </a:r>
            <a:endParaRPr lang="uk-UA" altLang="en-US" sz="1200" i="1" dirty="0">
              <a:latin typeface="Calibri" panose="020F0502020204030204" pitchFamily="34" charset="0"/>
              <a:cs typeface="Calibri" panose="020F0502020204030204" pitchFamily="34" charset="0"/>
            </a:endParaRPr>
          </a:p>
          <a:p>
            <a:pPr marL="171450" lvl="0" indent="-171450" fontAlgn="base">
              <a:lnSpc>
                <a:spcPts val="1300"/>
              </a:lnSpc>
              <a:spcBef>
                <a:spcPct val="0"/>
              </a:spcBef>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Pharmacies - 26 </a:t>
            </a:r>
            <a:endParaRPr lang="uk-UA" altLang="en-US" sz="1200" i="1" dirty="0">
              <a:latin typeface="Calibri" panose="020F0502020204030204" pitchFamily="34" charset="0"/>
              <a:cs typeface="Calibri" panose="020F0502020204030204" pitchFamily="34" charset="0"/>
            </a:endParaRPr>
          </a:p>
          <a:p>
            <a:pPr marL="171450" lvl="0" indent="-171450" fontAlgn="base">
              <a:lnSpc>
                <a:spcPts val="1300"/>
              </a:lnSpc>
              <a:spcBef>
                <a:spcPct val="0"/>
              </a:spcBef>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Gas stations – 4, charging station for electric cars – 1 Pawn shops -6 </a:t>
            </a:r>
            <a:endParaRPr lang="uk-UA" altLang="en-US" sz="1200" i="1" dirty="0">
              <a:latin typeface="Calibri" panose="020F0502020204030204" pitchFamily="34" charset="0"/>
              <a:cs typeface="Calibri" panose="020F0502020204030204" pitchFamily="34" charset="0"/>
            </a:endParaRPr>
          </a:p>
          <a:p>
            <a:pPr marL="171450" lvl="0" indent="-171450" fontAlgn="base">
              <a:lnSpc>
                <a:spcPts val="1300"/>
              </a:lnSpc>
              <a:spcBef>
                <a:spcPct val="0"/>
              </a:spcBef>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Hotels - 2 </a:t>
            </a:r>
            <a:endParaRPr lang="uk-UA" altLang="en-US" sz="1200" i="1" dirty="0">
              <a:latin typeface="Calibri" panose="020F0502020204030204" pitchFamily="34" charset="0"/>
              <a:cs typeface="Calibri" panose="020F0502020204030204" pitchFamily="34" charset="0"/>
            </a:endParaRPr>
          </a:p>
          <a:p>
            <a:pPr marL="171450" lvl="0" indent="-171450" fontAlgn="base">
              <a:lnSpc>
                <a:spcPts val="1300"/>
              </a:lnSpc>
              <a:spcBef>
                <a:spcPct val="0"/>
              </a:spcBef>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Restaurants, cafes, bars - 32 </a:t>
            </a:r>
            <a:endParaRPr lang="uk-UA" altLang="en-US" sz="1200" i="1" dirty="0">
              <a:latin typeface="Calibri" panose="020F0502020204030204" pitchFamily="34" charset="0"/>
              <a:cs typeface="Calibri" panose="020F0502020204030204" pitchFamily="34" charset="0"/>
            </a:endParaRPr>
          </a:p>
          <a:p>
            <a:pPr marL="171450" lvl="0" indent="-171450" fontAlgn="base">
              <a:lnSpc>
                <a:spcPts val="1300"/>
              </a:lnSpc>
              <a:spcBef>
                <a:spcPct val="0"/>
              </a:spcBef>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Hairdressers, beauty salons - 19 </a:t>
            </a:r>
            <a:endParaRPr lang="uk-UA" altLang="en-US" sz="1200" i="1" dirty="0">
              <a:latin typeface="Calibri" panose="020F0502020204030204" pitchFamily="34" charset="0"/>
              <a:cs typeface="Calibri" panose="020F0502020204030204" pitchFamily="34" charset="0"/>
            </a:endParaRPr>
          </a:p>
          <a:p>
            <a:pPr marL="171450" lvl="0" indent="-171450" fontAlgn="base">
              <a:lnSpc>
                <a:spcPts val="1300"/>
              </a:lnSpc>
              <a:spcBef>
                <a:spcPct val="0"/>
              </a:spcBef>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Wholesale bases -7 </a:t>
            </a:r>
            <a:endParaRPr lang="uk-UA" altLang="en-US" sz="1200" i="1" dirty="0">
              <a:latin typeface="Calibri" panose="020F0502020204030204" pitchFamily="34" charset="0"/>
              <a:cs typeface="Calibri" panose="020F0502020204030204" pitchFamily="34" charset="0"/>
            </a:endParaRPr>
          </a:p>
          <a:p>
            <a:pPr marL="171450" lvl="0" indent="-171450" fontAlgn="base">
              <a:lnSpc>
                <a:spcPts val="1300"/>
              </a:lnSpc>
              <a:spcBef>
                <a:spcPct val="0"/>
              </a:spcBef>
              <a:buFont typeface="Arial" panose="020B0604020202020204" pitchFamily="34" charset="0"/>
              <a:buChar char="•"/>
            </a:pPr>
            <a:r>
              <a:rPr lang="en-US" altLang="en-US" sz="1200" i="1" dirty="0">
                <a:latin typeface="Calibri" panose="020F0502020204030204" pitchFamily="34" charset="0"/>
                <a:cs typeface="Calibri" panose="020F0502020204030204" pitchFamily="34" charset="0"/>
              </a:rPr>
              <a:t>Trade pavilions - 66 </a:t>
            </a:r>
          </a:p>
        </p:txBody>
      </p:sp>
      <p:sp>
        <p:nvSpPr>
          <p:cNvPr id="4"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90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03648" y="116633"/>
            <a:ext cx="7740352" cy="1261884"/>
          </a:xfrm>
          <a:prstGeom prst="rect">
            <a:avLst/>
          </a:prstGeom>
          <a:noFill/>
        </p:spPr>
        <p:txBody>
          <a:bodyPr wrap="square" rtlCol="0">
            <a:spAutoFit/>
          </a:bodyPr>
          <a:lstStyle/>
          <a:p>
            <a:pPr lvl="0" algn="ctr"/>
            <a:r>
              <a:rPr lang="en-US" altLang="en-US" sz="3800" b="1" dirty="0" smtClean="0">
                <a:solidFill>
                  <a:schemeClr val="accent1">
                    <a:lumMod val="75000"/>
                  </a:schemeClr>
                </a:solidFill>
                <a:latin typeface="Cambria" panose="02040503050406030204" pitchFamily="18" charset="0"/>
                <a:ea typeface="Cambria" panose="02040503050406030204" pitchFamily="18" charset="0"/>
              </a:rPr>
              <a:t>Energy </a:t>
            </a:r>
            <a:r>
              <a:rPr lang="en-US" altLang="en-US" sz="3800" b="1" dirty="0">
                <a:solidFill>
                  <a:schemeClr val="accent1">
                    <a:lumMod val="75000"/>
                  </a:schemeClr>
                </a:solidFill>
                <a:latin typeface="Cambria" panose="02040503050406030204" pitchFamily="18" charset="0"/>
                <a:ea typeface="Cambria" panose="02040503050406030204" pitchFamily="18" charset="0"/>
              </a:rPr>
              <a:t>supply and communal </a:t>
            </a:r>
            <a:r>
              <a:rPr lang="en-US" altLang="en-US" sz="3800" b="1" dirty="0" smtClean="0">
                <a:solidFill>
                  <a:schemeClr val="accent1">
                    <a:lumMod val="75000"/>
                  </a:schemeClr>
                </a:solidFill>
                <a:latin typeface="Cambria" panose="02040503050406030204" pitchFamily="18" charset="0"/>
                <a:ea typeface="Cambria" panose="02040503050406030204" pitchFamily="18" charset="0"/>
              </a:rPr>
              <a:t>services</a:t>
            </a:r>
            <a:endParaRPr lang="ru-RU" sz="3800" b="1" dirty="0">
              <a:solidFill>
                <a:schemeClr val="accent1">
                  <a:lumMod val="75000"/>
                </a:schemeClr>
              </a:solidFill>
              <a:latin typeface="Cambria" panose="02040503050406030204" pitchFamily="18" charset="0"/>
              <a:ea typeface="Cambria" panose="02040503050406030204" pitchFamily="18" charset="0"/>
            </a:endParaRPr>
          </a:p>
        </p:txBody>
      </p:sp>
      <p:sp>
        <p:nvSpPr>
          <p:cNvPr id="13" name="TextBox 12"/>
          <p:cNvSpPr txBox="1"/>
          <p:nvPr/>
        </p:nvSpPr>
        <p:spPr>
          <a:xfrm>
            <a:off x="1403648" y="1484784"/>
            <a:ext cx="7560840" cy="5001369"/>
          </a:xfrm>
          <a:prstGeom prst="rect">
            <a:avLst/>
          </a:prstGeom>
          <a:noFill/>
        </p:spPr>
        <p:txBody>
          <a:bodyPr wrap="square" rtlCol="0">
            <a:spAutoFit/>
          </a:bodyPr>
          <a:lstStyle/>
          <a:p>
            <a:pPr marL="285750" lvl="0" indent="-285750">
              <a:buFont typeface="Wingdings" panose="05000000000000000000" pitchFamily="2" charset="2"/>
              <a:buChar char="q"/>
            </a:pPr>
            <a:r>
              <a:rPr lang="en-US" altLang="en-US" b="1" dirty="0" smtClean="0"/>
              <a:t>Electricity </a:t>
            </a:r>
            <a:r>
              <a:rPr lang="en-US" altLang="en-US" b="1" dirty="0"/>
              <a:t>is supplied in the community </a:t>
            </a:r>
            <a:endParaRPr lang="en-US" altLang="en-US" b="1" dirty="0" smtClean="0"/>
          </a:p>
          <a:p>
            <a:r>
              <a:rPr lang="en-US" altLang="en-US" dirty="0" smtClean="0">
                <a:solidFill>
                  <a:srgbClr val="1F1F1F"/>
                </a:solidFill>
                <a:latin typeface="inherit"/>
              </a:rPr>
              <a:t>     PJSC </a:t>
            </a:r>
            <a:r>
              <a:rPr lang="en-US" altLang="en-US" dirty="0">
                <a:solidFill>
                  <a:srgbClr val="1F1F1F"/>
                </a:solidFill>
                <a:latin typeface="inherit"/>
              </a:rPr>
              <a:t>"</a:t>
            </a:r>
            <a:r>
              <a:rPr lang="en-US" altLang="en-US" dirty="0" err="1">
                <a:solidFill>
                  <a:srgbClr val="1F1F1F"/>
                </a:solidFill>
                <a:latin typeface="inherit"/>
              </a:rPr>
              <a:t>Dniprooblenergo</a:t>
            </a:r>
            <a:r>
              <a:rPr lang="en-US" altLang="en-US" dirty="0">
                <a:solidFill>
                  <a:srgbClr val="1F1F1F"/>
                </a:solidFill>
                <a:latin typeface="inherit"/>
              </a:rPr>
              <a:t>", PJSC Central Energy </a:t>
            </a:r>
            <a:r>
              <a:rPr lang="en-US" altLang="en-US" dirty="0" smtClean="0">
                <a:solidFill>
                  <a:srgbClr val="1F1F1F"/>
                </a:solidFill>
                <a:latin typeface="inherit"/>
              </a:rPr>
              <a:t>Company</a:t>
            </a:r>
            <a:r>
              <a:rPr lang="uk-UA" altLang="en-US" dirty="0" smtClean="0">
                <a:solidFill>
                  <a:srgbClr val="1F1F1F"/>
                </a:solidFill>
                <a:latin typeface="inherit"/>
              </a:rPr>
              <a:t>, </a:t>
            </a:r>
            <a:r>
              <a:rPr lang="en-US" altLang="en-US" dirty="0">
                <a:solidFill>
                  <a:srgbClr val="1F1F1F"/>
                </a:solidFill>
                <a:latin typeface="inherit"/>
              </a:rPr>
              <a:t>Dnipro </a:t>
            </a:r>
            <a:r>
              <a:rPr lang="uk-UA" altLang="en-US" dirty="0" smtClean="0">
                <a:solidFill>
                  <a:srgbClr val="1F1F1F"/>
                </a:solidFill>
                <a:latin typeface="inherit"/>
              </a:rPr>
              <a:t>  </a:t>
            </a:r>
            <a:r>
              <a:rPr lang="en-US" altLang="en-US" dirty="0" smtClean="0">
                <a:solidFill>
                  <a:srgbClr val="1F1F1F"/>
                </a:solidFill>
                <a:latin typeface="inherit"/>
              </a:rPr>
              <a:t>Energy </a:t>
            </a:r>
            <a:r>
              <a:rPr lang="en-US" altLang="en-US" dirty="0">
                <a:solidFill>
                  <a:srgbClr val="1F1F1F"/>
                </a:solidFill>
                <a:latin typeface="inherit"/>
              </a:rPr>
              <a:t>Services LLC</a:t>
            </a:r>
            <a:r>
              <a:rPr lang="en-US" altLang="en-US" sz="400" dirty="0"/>
              <a:t> </a:t>
            </a:r>
            <a:endParaRPr lang="en-US" altLang="en-US" sz="1400" dirty="0">
              <a:latin typeface="Arial" panose="020B0604020202020204" pitchFamily="34" charset="0"/>
            </a:endParaRPr>
          </a:p>
          <a:p>
            <a:pPr lvl="0"/>
            <a:endParaRPr lang="en-US" altLang="en-US" sz="1300" dirty="0">
              <a:solidFill>
                <a:srgbClr val="1F1F1F"/>
              </a:solidFill>
              <a:latin typeface="inherit"/>
            </a:endParaRPr>
          </a:p>
          <a:p>
            <a:pPr marL="285750" lvl="0" indent="-285750">
              <a:buFont typeface="Wingdings" panose="05000000000000000000" pitchFamily="2" charset="2"/>
              <a:buChar char="q"/>
            </a:pPr>
            <a:r>
              <a:rPr lang="en-US" altLang="en-US" dirty="0" smtClean="0">
                <a:solidFill>
                  <a:srgbClr val="1F1F1F"/>
                </a:solidFill>
                <a:latin typeface="inherit"/>
              </a:rPr>
              <a:t> </a:t>
            </a:r>
            <a:r>
              <a:rPr lang="en-US" altLang="en-US" b="1" dirty="0"/>
              <a:t>Provides water supply and drainage in the community </a:t>
            </a:r>
            <a:endParaRPr lang="en-US" altLang="en-US" b="1" dirty="0" smtClean="0"/>
          </a:p>
          <a:p>
            <a:pPr lvl="0"/>
            <a:r>
              <a:rPr lang="uk-UA" altLang="en-US" dirty="0" smtClean="0">
                <a:solidFill>
                  <a:srgbClr val="1F1F1F"/>
                </a:solidFill>
                <a:latin typeface="inherit"/>
              </a:rPr>
              <a:t>     </a:t>
            </a:r>
            <a:r>
              <a:rPr lang="en-US" altLang="en-US" dirty="0" smtClean="0">
                <a:solidFill>
                  <a:srgbClr val="1F1F1F"/>
                </a:solidFill>
                <a:latin typeface="inherit"/>
              </a:rPr>
              <a:t>Utility company </a:t>
            </a:r>
            <a:r>
              <a:rPr lang="en-US" altLang="en-US" dirty="0">
                <a:solidFill>
                  <a:srgbClr val="1F1F1F"/>
                </a:solidFill>
                <a:latin typeface="inherit"/>
              </a:rPr>
              <a:t>"</a:t>
            </a:r>
            <a:r>
              <a:rPr lang="en-US" altLang="en-US" dirty="0" err="1">
                <a:solidFill>
                  <a:srgbClr val="1F1F1F"/>
                </a:solidFill>
                <a:latin typeface="inherit"/>
              </a:rPr>
              <a:t>Zhovtovodsky</a:t>
            </a:r>
            <a:r>
              <a:rPr lang="en-US" altLang="en-US" dirty="0">
                <a:solidFill>
                  <a:srgbClr val="1F1F1F"/>
                </a:solidFill>
                <a:latin typeface="inherit"/>
              </a:rPr>
              <a:t> </a:t>
            </a:r>
            <a:r>
              <a:rPr lang="en-US" altLang="en-US" dirty="0" err="1">
                <a:solidFill>
                  <a:srgbClr val="1F1F1F"/>
                </a:solidFill>
                <a:latin typeface="inherit"/>
              </a:rPr>
              <a:t>Vodokanal</a:t>
            </a:r>
            <a:r>
              <a:rPr lang="en-US" altLang="en-US" dirty="0">
                <a:solidFill>
                  <a:srgbClr val="1F1F1F"/>
                </a:solidFill>
                <a:latin typeface="inherit"/>
              </a:rPr>
              <a:t>" </a:t>
            </a:r>
            <a:r>
              <a:rPr lang="en-US" altLang="en-US" dirty="0" smtClean="0">
                <a:solidFill>
                  <a:srgbClr val="1F1F1F"/>
                </a:solidFill>
                <a:latin typeface="inherit"/>
              </a:rPr>
              <a:t>DR</a:t>
            </a:r>
            <a:r>
              <a:rPr lang="uk-UA" altLang="en-US" dirty="0" smtClean="0">
                <a:solidFill>
                  <a:srgbClr val="1F1F1F"/>
                </a:solidFill>
                <a:latin typeface="inherit"/>
              </a:rPr>
              <a:t>С</a:t>
            </a:r>
            <a:r>
              <a:rPr lang="en-US" altLang="en-US" dirty="0" smtClean="0">
                <a:solidFill>
                  <a:srgbClr val="1F1F1F"/>
                </a:solidFill>
                <a:latin typeface="inherit"/>
              </a:rPr>
              <a:t>" </a:t>
            </a:r>
          </a:p>
          <a:p>
            <a:pPr lvl="0"/>
            <a:endParaRPr lang="en-US" altLang="en-US" dirty="0">
              <a:solidFill>
                <a:srgbClr val="1F1F1F"/>
              </a:solidFill>
              <a:latin typeface="inherit"/>
            </a:endParaRPr>
          </a:p>
          <a:p>
            <a:pPr marL="285750" lvl="0" indent="-285750">
              <a:buFont typeface="Wingdings" panose="05000000000000000000" pitchFamily="2" charset="2"/>
              <a:buChar char="q"/>
            </a:pPr>
            <a:r>
              <a:rPr lang="en-US" altLang="en-US" b="1" dirty="0"/>
              <a:t>Provides heating in the community </a:t>
            </a:r>
            <a:endParaRPr lang="en-US" altLang="en-US" b="1" dirty="0" smtClean="0"/>
          </a:p>
          <a:p>
            <a:pPr lvl="0"/>
            <a:r>
              <a:rPr lang="en-US" altLang="en-US" dirty="0" smtClean="0">
                <a:solidFill>
                  <a:srgbClr val="1F1F1F"/>
                </a:solidFill>
                <a:latin typeface="inherit"/>
              </a:rPr>
              <a:t>    Utility </a:t>
            </a:r>
            <a:r>
              <a:rPr lang="en-US" altLang="en-US" dirty="0">
                <a:solidFill>
                  <a:srgbClr val="1F1F1F"/>
                </a:solidFill>
                <a:latin typeface="inherit"/>
              </a:rPr>
              <a:t>company "</a:t>
            </a:r>
            <a:r>
              <a:rPr lang="en-US" altLang="en-US" dirty="0" err="1">
                <a:solidFill>
                  <a:srgbClr val="1F1F1F"/>
                </a:solidFill>
                <a:latin typeface="inherit"/>
              </a:rPr>
              <a:t>Zhovtovodskteplomerezh</a:t>
            </a:r>
            <a:r>
              <a:rPr lang="en-US" altLang="en-US" dirty="0">
                <a:solidFill>
                  <a:srgbClr val="1F1F1F"/>
                </a:solidFill>
                <a:latin typeface="inherit"/>
              </a:rPr>
              <a:t>" of </a:t>
            </a:r>
            <a:r>
              <a:rPr lang="en-US" altLang="en-US" dirty="0" err="1">
                <a:solidFill>
                  <a:srgbClr val="1F1F1F"/>
                </a:solidFill>
                <a:latin typeface="inherit"/>
              </a:rPr>
              <a:t>Zhovtovodsk</a:t>
            </a:r>
            <a:r>
              <a:rPr lang="en-US" altLang="en-US" dirty="0">
                <a:solidFill>
                  <a:srgbClr val="1F1F1F"/>
                </a:solidFill>
                <a:latin typeface="inherit"/>
              </a:rPr>
              <a:t> City Council" </a:t>
            </a:r>
            <a:endParaRPr lang="en-US" altLang="en-US" dirty="0" smtClean="0">
              <a:solidFill>
                <a:srgbClr val="1F1F1F"/>
              </a:solidFill>
              <a:latin typeface="inherit"/>
            </a:endParaRPr>
          </a:p>
          <a:p>
            <a:pPr marL="285750" lvl="0" indent="-285750">
              <a:buFont typeface="Wingdings" panose="05000000000000000000" pitchFamily="2" charset="2"/>
              <a:buChar char="q"/>
            </a:pPr>
            <a:endParaRPr lang="en-US" altLang="en-US" dirty="0">
              <a:solidFill>
                <a:srgbClr val="1F1F1F"/>
              </a:solidFill>
              <a:latin typeface="inherit"/>
            </a:endParaRPr>
          </a:p>
          <a:p>
            <a:pPr marL="285750" lvl="0" indent="-285750">
              <a:buFont typeface="Wingdings" panose="05000000000000000000" pitchFamily="2" charset="2"/>
              <a:buChar char="q"/>
            </a:pPr>
            <a:r>
              <a:rPr lang="en-US" altLang="en-US" b="1" dirty="0"/>
              <a:t>Distribution and supply of natural gas to community consumers is carried out by</a:t>
            </a:r>
            <a:r>
              <a:rPr lang="en-US" altLang="en-US" dirty="0">
                <a:solidFill>
                  <a:srgbClr val="1F1F1F"/>
                </a:solidFill>
                <a:latin typeface="inherit"/>
              </a:rPr>
              <a:t>: </a:t>
            </a:r>
            <a:endParaRPr lang="en-US" altLang="en-US" dirty="0" smtClean="0">
              <a:solidFill>
                <a:srgbClr val="1F1F1F"/>
              </a:solidFill>
              <a:latin typeface="inherit"/>
            </a:endParaRPr>
          </a:p>
          <a:p>
            <a:pPr lvl="0"/>
            <a:r>
              <a:rPr lang="en-US" altLang="en-US" dirty="0">
                <a:solidFill>
                  <a:srgbClr val="1F1F1F"/>
                </a:solidFill>
                <a:latin typeface="inherit"/>
              </a:rPr>
              <a:t> </a:t>
            </a:r>
            <a:r>
              <a:rPr lang="en-US" altLang="en-US" dirty="0" smtClean="0">
                <a:solidFill>
                  <a:srgbClr val="1F1F1F"/>
                </a:solidFill>
                <a:latin typeface="inherit"/>
              </a:rPr>
              <a:t>   GC </a:t>
            </a:r>
            <a:r>
              <a:rPr lang="en-US" altLang="en-US" dirty="0">
                <a:solidFill>
                  <a:srgbClr val="1F1F1F"/>
                </a:solidFill>
                <a:latin typeface="inherit"/>
              </a:rPr>
              <a:t>"</a:t>
            </a:r>
            <a:r>
              <a:rPr lang="en-US" altLang="en-US" dirty="0" err="1">
                <a:solidFill>
                  <a:srgbClr val="1F1F1F"/>
                </a:solidFill>
                <a:latin typeface="inherit"/>
              </a:rPr>
              <a:t>Naftogaz</a:t>
            </a:r>
            <a:r>
              <a:rPr lang="en-US" altLang="en-US" dirty="0">
                <a:solidFill>
                  <a:srgbClr val="1F1F1F"/>
                </a:solidFill>
                <a:latin typeface="inherit"/>
              </a:rPr>
              <a:t> of Ukraine", JSC "</a:t>
            </a:r>
            <a:r>
              <a:rPr lang="en-US" altLang="en-US" dirty="0" err="1">
                <a:solidFill>
                  <a:srgbClr val="1F1F1F"/>
                </a:solidFill>
                <a:latin typeface="inherit"/>
              </a:rPr>
              <a:t>Dnipropetrovskgaz</a:t>
            </a:r>
            <a:r>
              <a:rPr lang="en-US" altLang="en-US" dirty="0">
                <a:solidFill>
                  <a:srgbClr val="1F1F1F"/>
                </a:solidFill>
                <a:latin typeface="inherit"/>
              </a:rPr>
              <a:t>"</a:t>
            </a:r>
            <a:r>
              <a:rPr lang="en-US" altLang="en-US" sz="400" dirty="0"/>
              <a:t> </a:t>
            </a:r>
            <a:endParaRPr lang="en-US" altLang="en-US" sz="1400" dirty="0">
              <a:latin typeface="Arial" panose="020B0604020202020204" pitchFamily="34" charset="0"/>
            </a:endParaRPr>
          </a:p>
          <a:p>
            <a:endParaRPr lang="uk-UA" dirty="0" smtClean="0">
              <a:latin typeface="Times New Roman" panose="02020603050405020304" pitchFamily="18"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q"/>
            </a:pPr>
            <a:r>
              <a:rPr lang="en-US" altLang="en-US" b="1" dirty="0"/>
              <a:t>Household waste management services are provided in the community </a:t>
            </a:r>
            <a:endParaRPr lang="en-US" altLang="en-US" b="1" dirty="0" smtClean="0"/>
          </a:p>
          <a:p>
            <a:pPr lvl="0" eaLnBrk="0" fontAlgn="base" hangingPunct="0">
              <a:spcBef>
                <a:spcPct val="0"/>
              </a:spcBef>
              <a:spcAft>
                <a:spcPct val="0"/>
              </a:spcAft>
            </a:pPr>
            <a:r>
              <a:rPr lang="en-US" altLang="en-US" b="1" dirty="0" smtClean="0">
                <a:solidFill>
                  <a:srgbClr val="1F1F1F"/>
                </a:solidFill>
                <a:latin typeface="inherit"/>
              </a:rPr>
              <a:t>    </a:t>
            </a:r>
            <a:r>
              <a:rPr lang="en-US" altLang="en-US" dirty="0">
                <a:solidFill>
                  <a:srgbClr val="1F1F1F"/>
                </a:solidFill>
                <a:latin typeface="inherit"/>
              </a:rPr>
              <a:t>Utility company</a:t>
            </a:r>
            <a:r>
              <a:rPr lang="en-US" altLang="en-US" dirty="0" smtClean="0">
                <a:solidFill>
                  <a:srgbClr val="1F1F1F"/>
                </a:solidFill>
                <a:latin typeface="inherit"/>
              </a:rPr>
              <a:t> </a:t>
            </a:r>
            <a:r>
              <a:rPr lang="en-US" altLang="en-US" dirty="0">
                <a:solidFill>
                  <a:srgbClr val="1F1F1F"/>
                </a:solidFill>
                <a:latin typeface="inherit"/>
              </a:rPr>
              <a:t>"Clean city" of the </a:t>
            </a:r>
            <a:r>
              <a:rPr lang="en-US" altLang="en-US" dirty="0" err="1">
                <a:solidFill>
                  <a:srgbClr val="1F1F1F"/>
                </a:solidFill>
                <a:latin typeface="inherit"/>
              </a:rPr>
              <a:t>Zhovtovod</a:t>
            </a:r>
            <a:r>
              <a:rPr lang="en-US" altLang="en-US" dirty="0">
                <a:solidFill>
                  <a:srgbClr val="1F1F1F"/>
                </a:solidFill>
                <a:latin typeface="inherit"/>
              </a:rPr>
              <a:t> city council"</a:t>
            </a:r>
            <a:r>
              <a:rPr lang="en-US" altLang="en-US" sz="400" dirty="0"/>
              <a:t> </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428387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03649" y="116632"/>
            <a:ext cx="6984776" cy="1569660"/>
          </a:xfrm>
          <a:prstGeom prst="rect">
            <a:avLst/>
          </a:prstGeom>
          <a:noFill/>
        </p:spPr>
        <p:txBody>
          <a:bodyPr wrap="square" rtlCol="0">
            <a:spAutoFit/>
          </a:bodyPr>
          <a:lstStyle/>
          <a:p>
            <a:pPr lvl="0" algn="ctr"/>
            <a:r>
              <a:rPr lang="en-US" altLang="en-US" sz="4700" b="1" dirty="0" smtClean="0">
                <a:solidFill>
                  <a:schemeClr val="accent1">
                    <a:lumMod val="75000"/>
                  </a:schemeClr>
                </a:solidFill>
                <a:latin typeface="Bahnschrift Condensed" panose="020B0502040204020203" pitchFamily="34" charset="0"/>
              </a:rPr>
              <a:t>Electric </a:t>
            </a:r>
            <a:r>
              <a:rPr lang="en-US" altLang="en-US" sz="4700" b="1" dirty="0">
                <a:solidFill>
                  <a:schemeClr val="accent1">
                    <a:lumMod val="75000"/>
                  </a:schemeClr>
                </a:solidFill>
                <a:latin typeface="Bahnschrift Condensed" panose="020B0502040204020203" pitchFamily="34" charset="0"/>
              </a:rPr>
              <a:t>substations on the territory of the </a:t>
            </a:r>
            <a:r>
              <a:rPr lang="en-US" altLang="en-US" sz="4700" b="1" dirty="0" smtClean="0">
                <a:solidFill>
                  <a:schemeClr val="accent1">
                    <a:lumMod val="75000"/>
                  </a:schemeClr>
                </a:solidFill>
                <a:latin typeface="Bahnschrift Condensed" panose="020B0502040204020203" pitchFamily="34" charset="0"/>
              </a:rPr>
              <a:t>community</a:t>
            </a:r>
            <a:endParaRPr lang="ru-RU" sz="4700" b="1" dirty="0">
              <a:solidFill>
                <a:schemeClr val="accent1">
                  <a:lumMod val="75000"/>
                </a:schemeClr>
              </a:solidFill>
              <a:latin typeface="Bahnschrift Condensed" panose="020B0502040204020203" pitchFamily="34" charset="0"/>
            </a:endParaRPr>
          </a:p>
        </p:txBody>
      </p:sp>
      <p:sp>
        <p:nvSpPr>
          <p:cNvPr id="13" name="TextBox 12"/>
          <p:cNvSpPr txBox="1"/>
          <p:nvPr/>
        </p:nvSpPr>
        <p:spPr>
          <a:xfrm>
            <a:off x="971600" y="1225689"/>
            <a:ext cx="3600400" cy="4955203"/>
          </a:xfrm>
          <a:prstGeom prst="rect">
            <a:avLst/>
          </a:prstGeom>
          <a:noFill/>
        </p:spPr>
        <p:txBody>
          <a:bodyPr wrap="square" rtlCol="0">
            <a:spAutoFit/>
          </a:bodyPr>
          <a:lstStyle/>
          <a:p>
            <a:endParaRPr lang="ru-RU" sz="1000" b="1" dirty="0" smtClean="0"/>
          </a:p>
          <a:p>
            <a:endParaRPr lang="ru-RU" sz="1000" b="1" dirty="0"/>
          </a:p>
          <a:p>
            <a:pPr marL="285750" lvl="0" indent="-285750" eaLnBrk="0" fontAlgn="base" hangingPunct="0">
              <a:spcBef>
                <a:spcPct val="0"/>
              </a:spcBef>
              <a:spcAft>
                <a:spcPct val="0"/>
              </a:spcAft>
              <a:buFont typeface="Wingdings" panose="05000000000000000000" pitchFamily="2" charset="2"/>
              <a:buChar char="q"/>
            </a:pPr>
            <a:r>
              <a:rPr lang="en-US" altLang="en-US" b="1" dirty="0" smtClean="0">
                <a:latin typeface="Calibri" panose="020F0502020204030204" pitchFamily="34" charset="0"/>
                <a:cs typeface="Calibri" panose="020F0502020204030204" pitchFamily="34" charset="0"/>
              </a:rPr>
              <a:t>PS "</a:t>
            </a:r>
            <a:r>
              <a:rPr lang="en-US" altLang="en-US" b="1" dirty="0">
                <a:latin typeface="Calibri" panose="020F0502020204030204" pitchFamily="34" charset="0"/>
                <a:cs typeface="Calibri" panose="020F0502020204030204" pitchFamily="34" charset="0"/>
              </a:rPr>
              <a:t>Northern-150" 150/35/6 </a:t>
            </a:r>
            <a:r>
              <a:rPr lang="en-US" altLang="en-US" sz="1700" i="1" dirty="0">
                <a:latin typeface="Calibri" panose="020F0502020204030204" pitchFamily="34" charset="0"/>
                <a:cs typeface="Calibri" panose="020F0502020204030204" pitchFamily="34" charset="0"/>
              </a:rPr>
              <a:t>Nominal capacity of the substation, </a:t>
            </a:r>
            <a:r>
              <a:rPr lang="en-US" altLang="en-US" sz="1700" i="1" dirty="0" err="1" smtClean="0">
                <a:latin typeface="Calibri" panose="020F0502020204030204" pitchFamily="34" charset="0"/>
                <a:cs typeface="Calibri" panose="020F0502020204030204" pitchFamily="34" charset="0"/>
              </a:rPr>
              <a:t>Snom</a:t>
            </a:r>
            <a:r>
              <a:rPr lang="en-US" altLang="en-US" sz="1700" i="1" dirty="0">
                <a:latin typeface="Calibri" panose="020F0502020204030204" pitchFamily="34" charset="0"/>
                <a:cs typeface="Calibri" panose="020F0502020204030204" pitchFamily="34" charset="0"/>
              </a:rPr>
              <a:t>., kVA 2×63000 </a:t>
            </a:r>
          </a:p>
          <a:p>
            <a:endParaRPr lang="uk-UA" sz="900" i="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altLang="en-US" b="1" dirty="0">
                <a:latin typeface="Calibri" panose="020F0502020204030204" pitchFamily="34" charset="0"/>
                <a:cs typeface="Calibri" panose="020F0502020204030204" pitchFamily="34" charset="0"/>
              </a:rPr>
              <a:t>PS</a:t>
            </a:r>
            <a:r>
              <a:rPr lang="ru-RU" b="1" dirty="0" smtClean="0">
                <a:latin typeface="Calibri" panose="020F0502020204030204" pitchFamily="34" charset="0"/>
                <a:cs typeface="Calibri" panose="020F0502020204030204" pitchFamily="34" charset="0"/>
              </a:rPr>
              <a:t> </a:t>
            </a:r>
            <a:r>
              <a:rPr lang="ru-RU" b="1" dirty="0">
                <a:latin typeface="Calibri" panose="020F0502020204030204" pitchFamily="34" charset="0"/>
                <a:cs typeface="Calibri" panose="020F0502020204030204" pitchFamily="34" charset="0"/>
              </a:rPr>
              <a:t>«С-35» 35/6</a:t>
            </a:r>
          </a:p>
          <a:p>
            <a:r>
              <a:rPr lang="en-US" altLang="en-US" sz="1700" i="1" dirty="0">
                <a:latin typeface="Calibri" panose="020F0502020204030204" pitchFamily="34" charset="0"/>
                <a:cs typeface="Calibri" panose="020F0502020204030204" pitchFamily="34" charset="0"/>
              </a:rPr>
              <a:t>Nominal capacity of the substation, </a:t>
            </a:r>
            <a:r>
              <a:rPr lang="en-US" altLang="en-US" sz="1700" i="1" dirty="0" err="1">
                <a:latin typeface="Calibri" panose="020F0502020204030204" pitchFamily="34" charset="0"/>
                <a:cs typeface="Calibri" panose="020F0502020204030204" pitchFamily="34" charset="0"/>
              </a:rPr>
              <a:t>Snom</a:t>
            </a:r>
            <a:r>
              <a:rPr lang="en-US" altLang="en-US" sz="1700" i="1" dirty="0">
                <a:latin typeface="Calibri" panose="020F0502020204030204" pitchFamily="34" charset="0"/>
                <a:cs typeface="Calibri" panose="020F0502020204030204" pitchFamily="34" charset="0"/>
              </a:rPr>
              <a:t>., kVA </a:t>
            </a:r>
            <a:r>
              <a:rPr lang="ru-RU" sz="1700" i="1" dirty="0" smtClean="0">
                <a:latin typeface="Calibri" panose="020F0502020204030204" pitchFamily="34" charset="0"/>
                <a:cs typeface="Calibri" panose="020F0502020204030204" pitchFamily="34" charset="0"/>
              </a:rPr>
              <a:t>3200</a:t>
            </a:r>
            <a:endParaRPr lang="ru-RU" sz="1700" i="1" dirty="0">
              <a:latin typeface="Calibri" panose="020F0502020204030204" pitchFamily="34" charset="0"/>
              <a:cs typeface="Calibri" panose="020F0502020204030204" pitchFamily="34" charset="0"/>
            </a:endParaRPr>
          </a:p>
          <a:p>
            <a:endParaRPr lang="uk-UA" sz="900" i="1"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q"/>
            </a:pPr>
            <a:r>
              <a:rPr lang="en-US" altLang="en-US" b="1" dirty="0">
                <a:latin typeface="Calibri" panose="020F0502020204030204" pitchFamily="34" charset="0"/>
                <a:cs typeface="Calibri" panose="020F0502020204030204" pitchFamily="34" charset="0"/>
              </a:rPr>
              <a:t>PS</a:t>
            </a:r>
            <a:r>
              <a:rPr lang="ru-RU" b="1" dirty="0" smtClean="0">
                <a:latin typeface="Calibri" panose="020F0502020204030204" pitchFamily="34" charset="0"/>
                <a:cs typeface="Calibri" panose="020F0502020204030204" pitchFamily="34" charset="0"/>
              </a:rPr>
              <a:t> «</a:t>
            </a:r>
            <a:r>
              <a:rPr lang="en-US" altLang="en-US" b="1" dirty="0">
                <a:latin typeface="Calibri" panose="020F0502020204030204" pitchFamily="34" charset="0"/>
                <a:cs typeface="Calibri" panose="020F0502020204030204" pitchFamily="34" charset="0"/>
              </a:rPr>
              <a:t>Electron</a:t>
            </a:r>
            <a:r>
              <a:rPr lang="en-US" altLang="en-US" sz="400" dirty="0"/>
              <a:t> </a:t>
            </a:r>
            <a:r>
              <a:rPr lang="ru-RU" b="1" dirty="0" smtClean="0">
                <a:latin typeface="Calibri" panose="020F0502020204030204" pitchFamily="34" charset="0"/>
                <a:cs typeface="Calibri" panose="020F0502020204030204" pitchFamily="34" charset="0"/>
              </a:rPr>
              <a:t>-</a:t>
            </a:r>
            <a:r>
              <a:rPr lang="ru-RU" b="1" dirty="0">
                <a:latin typeface="Calibri" panose="020F0502020204030204" pitchFamily="34" charset="0"/>
                <a:cs typeface="Calibri" panose="020F0502020204030204" pitchFamily="34" charset="0"/>
              </a:rPr>
              <a:t>150» 150/35/10</a:t>
            </a:r>
          </a:p>
          <a:p>
            <a:r>
              <a:rPr lang="en-US" altLang="en-US" sz="1700" i="1" dirty="0">
                <a:latin typeface="Calibri" panose="020F0502020204030204" pitchFamily="34" charset="0"/>
                <a:cs typeface="Calibri" panose="020F0502020204030204" pitchFamily="34" charset="0"/>
              </a:rPr>
              <a:t>Nominal capacity of the substation, </a:t>
            </a:r>
            <a:r>
              <a:rPr lang="en-US" altLang="en-US" sz="1700" i="1" dirty="0" err="1">
                <a:latin typeface="Calibri" panose="020F0502020204030204" pitchFamily="34" charset="0"/>
                <a:cs typeface="Calibri" panose="020F0502020204030204" pitchFamily="34" charset="0"/>
              </a:rPr>
              <a:t>Snom</a:t>
            </a:r>
            <a:r>
              <a:rPr lang="en-US" altLang="en-US" sz="1700" i="1" dirty="0">
                <a:latin typeface="Calibri" panose="020F0502020204030204" pitchFamily="34" charset="0"/>
                <a:cs typeface="Calibri" panose="020F0502020204030204" pitchFamily="34" charset="0"/>
              </a:rPr>
              <a:t>., </a:t>
            </a:r>
            <a:r>
              <a:rPr lang="en-US" altLang="en-US" sz="1700" i="1" dirty="0" smtClean="0">
                <a:latin typeface="Calibri" panose="020F0502020204030204" pitchFamily="34" charset="0"/>
                <a:cs typeface="Calibri" panose="020F0502020204030204" pitchFamily="34" charset="0"/>
              </a:rPr>
              <a:t>kVA</a:t>
            </a:r>
            <a:r>
              <a:rPr lang="ru-RU" sz="1700" i="1" dirty="0" smtClean="0">
                <a:latin typeface="Calibri" panose="020F0502020204030204" pitchFamily="34" charset="0"/>
                <a:cs typeface="Calibri" panose="020F0502020204030204" pitchFamily="34" charset="0"/>
              </a:rPr>
              <a:t> 2×63000</a:t>
            </a:r>
            <a:endParaRPr lang="ru-RU" sz="1700" i="1" dirty="0">
              <a:latin typeface="Calibri" panose="020F0502020204030204" pitchFamily="34" charset="0"/>
              <a:cs typeface="Calibri" panose="020F0502020204030204" pitchFamily="34" charset="0"/>
            </a:endParaRPr>
          </a:p>
          <a:p>
            <a:endParaRPr lang="uk-UA" sz="900" i="1" dirty="0">
              <a:latin typeface="Calibri" panose="020F0502020204030204" pitchFamily="34" charset="0"/>
              <a:cs typeface="Calibri" panose="020F0502020204030204" pitchFamily="34" charset="0"/>
            </a:endParaRPr>
          </a:p>
          <a:p>
            <a:pPr indent="-285750">
              <a:buFont typeface="Wingdings" panose="05000000000000000000" pitchFamily="2" charset="2"/>
              <a:buChar char="q"/>
            </a:pPr>
            <a:r>
              <a:rPr lang="en-US" altLang="en-US" b="1" dirty="0">
                <a:latin typeface="Calibri" panose="020F0502020204030204" pitchFamily="34" charset="0"/>
                <a:cs typeface="Calibri" panose="020F0502020204030204" pitchFamily="34" charset="0"/>
              </a:rPr>
              <a:t>PS</a:t>
            </a:r>
            <a:r>
              <a:rPr lang="ru-RU" b="1" dirty="0" smtClean="0">
                <a:latin typeface="Calibri" panose="020F0502020204030204" pitchFamily="34" charset="0"/>
                <a:cs typeface="Calibri" panose="020F0502020204030204" pitchFamily="34" charset="0"/>
              </a:rPr>
              <a:t> </a:t>
            </a:r>
            <a:r>
              <a:rPr lang="ru-RU" b="1" dirty="0">
                <a:latin typeface="Calibri" panose="020F0502020204030204" pitchFamily="34" charset="0"/>
                <a:cs typeface="Calibri" panose="020F0502020204030204" pitchFamily="34" charset="0"/>
              </a:rPr>
              <a:t>«№ 29» 35/6 </a:t>
            </a:r>
          </a:p>
          <a:p>
            <a:r>
              <a:rPr lang="en-US" altLang="en-US" sz="1700" i="1" dirty="0">
                <a:latin typeface="Calibri" panose="020F0502020204030204" pitchFamily="34" charset="0"/>
                <a:cs typeface="Calibri" panose="020F0502020204030204" pitchFamily="34" charset="0"/>
              </a:rPr>
              <a:t>Nominal capacity of the substation, </a:t>
            </a:r>
            <a:r>
              <a:rPr lang="en-US" altLang="en-US" sz="1700" i="1" dirty="0" err="1">
                <a:latin typeface="Calibri" panose="020F0502020204030204" pitchFamily="34" charset="0"/>
                <a:cs typeface="Calibri" panose="020F0502020204030204" pitchFamily="34" charset="0"/>
              </a:rPr>
              <a:t>Snom</a:t>
            </a:r>
            <a:r>
              <a:rPr lang="en-US" altLang="en-US" sz="1700" i="1" dirty="0">
                <a:latin typeface="Calibri" panose="020F0502020204030204" pitchFamily="34" charset="0"/>
                <a:cs typeface="Calibri" panose="020F0502020204030204" pitchFamily="34" charset="0"/>
              </a:rPr>
              <a:t>., kVA </a:t>
            </a:r>
            <a:r>
              <a:rPr lang="ru-RU" sz="1700" i="1" dirty="0" smtClean="0">
                <a:latin typeface="Calibri" panose="020F0502020204030204" pitchFamily="34" charset="0"/>
                <a:cs typeface="Calibri" panose="020F0502020204030204" pitchFamily="34" charset="0"/>
              </a:rPr>
              <a:t>2×4000</a:t>
            </a:r>
            <a:endParaRPr lang="ru-RU" sz="1700" i="1" dirty="0">
              <a:latin typeface="Calibri" panose="020F0502020204030204" pitchFamily="34" charset="0"/>
              <a:cs typeface="Calibri" panose="020F0502020204030204" pitchFamily="34" charset="0"/>
            </a:endParaRPr>
          </a:p>
          <a:p>
            <a:endParaRPr lang="ru-RU" sz="900" i="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altLang="en-US" b="1" dirty="0">
                <a:latin typeface="Calibri" panose="020F0502020204030204" pitchFamily="34" charset="0"/>
                <a:cs typeface="Calibri" panose="020F0502020204030204" pitchFamily="34" charset="0"/>
              </a:rPr>
              <a:t>PS</a:t>
            </a:r>
            <a:r>
              <a:rPr lang="ru-RU" b="1" dirty="0" smtClean="0">
                <a:latin typeface="Calibri" panose="020F0502020204030204" pitchFamily="34" charset="0"/>
                <a:cs typeface="Calibri" panose="020F0502020204030204" pitchFamily="34" charset="0"/>
              </a:rPr>
              <a:t> </a:t>
            </a:r>
            <a:r>
              <a:rPr lang="ru-RU" b="1" dirty="0">
                <a:latin typeface="Calibri" panose="020F0502020204030204" pitchFamily="34" charset="0"/>
                <a:cs typeface="Calibri" panose="020F0502020204030204" pitchFamily="34" charset="0"/>
              </a:rPr>
              <a:t>«№ 5» 35/6</a:t>
            </a:r>
          </a:p>
          <a:p>
            <a:r>
              <a:rPr lang="en-US" altLang="en-US" sz="1700" i="1" dirty="0">
                <a:latin typeface="Calibri" panose="020F0502020204030204" pitchFamily="34" charset="0"/>
                <a:cs typeface="Calibri" panose="020F0502020204030204" pitchFamily="34" charset="0"/>
              </a:rPr>
              <a:t>Nominal capacity of the substation, </a:t>
            </a:r>
            <a:r>
              <a:rPr lang="en-US" altLang="en-US" sz="1700" i="1" dirty="0" err="1">
                <a:latin typeface="Calibri" panose="020F0502020204030204" pitchFamily="34" charset="0"/>
                <a:cs typeface="Calibri" panose="020F0502020204030204" pitchFamily="34" charset="0"/>
              </a:rPr>
              <a:t>Snom</a:t>
            </a:r>
            <a:r>
              <a:rPr lang="en-US" altLang="en-US" sz="1700" i="1" dirty="0">
                <a:latin typeface="Calibri" panose="020F0502020204030204" pitchFamily="34" charset="0"/>
                <a:cs typeface="Calibri" panose="020F0502020204030204" pitchFamily="34" charset="0"/>
              </a:rPr>
              <a:t>., kVA </a:t>
            </a:r>
            <a:r>
              <a:rPr lang="ru-RU" sz="1700" i="1" dirty="0" smtClean="0">
                <a:latin typeface="Calibri" panose="020F0502020204030204" pitchFamily="34" charset="0"/>
                <a:cs typeface="Calibri" panose="020F0502020204030204" pitchFamily="34" charset="0"/>
              </a:rPr>
              <a:t>2×16000</a:t>
            </a:r>
            <a:endParaRPr lang="ru-RU" sz="1700" i="1"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77" t="18267" r="21422" b="8583"/>
          <a:stretch/>
        </p:blipFill>
        <p:spPr bwMode="auto">
          <a:xfrm>
            <a:off x="4788024" y="1717070"/>
            <a:ext cx="4176464" cy="444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97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3861048"/>
            <a:ext cx="7344816" cy="2246769"/>
          </a:xfrm>
          <a:prstGeom prst="rect">
            <a:avLst/>
          </a:prstGeom>
        </p:spPr>
        <p:txBody>
          <a:bodyPr wrap="square">
            <a:spAutoFit/>
          </a:bodyPr>
          <a:lstStyle/>
          <a:p>
            <a:pPr marL="285750" indent="-285750" fontAlgn="base">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tax rates on industrial land </a:t>
            </a:r>
            <a:r>
              <a:rPr lang="uk-UA" sz="2000" dirty="0" smtClean="0">
                <a:latin typeface="Calibri" panose="020F0502020204030204" pitchFamily="34" charset="0"/>
                <a:cs typeface="Calibri" panose="020F0502020204030204" pitchFamily="34" charset="0"/>
              </a:rPr>
              <a:t>:</a:t>
            </a:r>
            <a:r>
              <a:rPr lang="uk-UA" sz="2000" b="1" dirty="0" smtClean="0">
                <a:latin typeface="Calibri" panose="020F0502020204030204" pitchFamily="34" charset="0"/>
                <a:cs typeface="Calibri" panose="020F0502020204030204" pitchFamily="34" charset="0"/>
              </a:rPr>
              <a:t>  </a:t>
            </a:r>
            <a:r>
              <a:rPr lang="uk-UA" sz="2000" b="1" u="sng" dirty="0">
                <a:latin typeface="Calibri" panose="020F0502020204030204" pitchFamily="34" charset="0"/>
                <a:cs typeface="Calibri" panose="020F0502020204030204" pitchFamily="34" charset="0"/>
              </a:rPr>
              <a:t>1 </a:t>
            </a:r>
            <a:r>
              <a:rPr lang="uk-UA" sz="2000" b="1" dirty="0" smtClean="0">
                <a:latin typeface="Calibri" panose="020F0502020204030204" pitchFamily="34" charset="0"/>
                <a:cs typeface="Calibri" panose="020F0502020204030204" pitchFamily="34" charset="0"/>
              </a:rPr>
              <a:t>%, </a:t>
            </a:r>
          </a:p>
          <a:p>
            <a:pPr fontAlgn="base"/>
            <a:r>
              <a:rPr lang="uk-UA" altLang="en-US" sz="2000" b="1" dirty="0">
                <a:latin typeface="Calibri" panose="020F0502020204030204" pitchFamily="34" charset="0"/>
                <a:cs typeface="Calibri" panose="020F0502020204030204" pitchFamily="34" charset="0"/>
              </a:rPr>
              <a:t> </a:t>
            </a:r>
            <a:r>
              <a:rPr lang="uk-UA" altLang="en-US" sz="2000" b="1" dirty="0" smtClean="0">
                <a:latin typeface="Calibri" panose="020F0502020204030204" pitchFamily="34" charset="0"/>
                <a:cs typeface="Calibri" panose="020F0502020204030204" pitchFamily="34" charset="0"/>
              </a:rPr>
              <a:t>    </a:t>
            </a:r>
            <a:r>
              <a:rPr lang="en-US" altLang="en-US" sz="2000" dirty="0" smtClean="0">
                <a:latin typeface="Calibri" panose="020F0502020204030204" pitchFamily="34" charset="0"/>
                <a:cs typeface="Calibri" panose="020F0502020204030204" pitchFamily="34" charset="0"/>
              </a:rPr>
              <a:t>agricultural </a:t>
            </a:r>
            <a:r>
              <a:rPr lang="en-US" altLang="en-US" sz="2000" dirty="0">
                <a:latin typeface="Calibri" panose="020F0502020204030204" pitchFamily="34" charset="0"/>
                <a:cs typeface="Calibri" panose="020F0502020204030204" pitchFamily="34" charset="0"/>
              </a:rPr>
              <a:t>land </a:t>
            </a:r>
            <a:r>
              <a:rPr lang="uk-UA" sz="2000" dirty="0" smtClean="0">
                <a:latin typeface="Calibri" panose="020F0502020204030204" pitchFamily="34" charset="0"/>
                <a:cs typeface="Calibri" panose="020F0502020204030204" pitchFamily="34" charset="0"/>
              </a:rPr>
              <a:t>– </a:t>
            </a:r>
            <a:r>
              <a:rPr lang="uk-UA" sz="2000" b="1" u="sng" dirty="0">
                <a:latin typeface="Calibri" panose="020F0502020204030204" pitchFamily="34" charset="0"/>
                <a:cs typeface="Calibri" panose="020F0502020204030204" pitchFamily="34" charset="0"/>
              </a:rPr>
              <a:t>1 </a:t>
            </a:r>
            <a:r>
              <a:rPr lang="uk-UA" sz="2000" dirty="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from NGOs </a:t>
            </a:r>
            <a:endParaRPr lang="uk-UA" altLang="en-US" sz="2000" dirty="0">
              <a:latin typeface="Calibri" panose="020F0502020204030204" pitchFamily="34" charset="0"/>
              <a:cs typeface="Calibri" panose="020F0502020204030204" pitchFamily="34" charset="0"/>
            </a:endParaRPr>
          </a:p>
          <a:p>
            <a:pPr marL="285750" indent="-285750" fontAlgn="base">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rental rates on land for commercial </a:t>
            </a:r>
            <a:r>
              <a:rPr lang="en-US" altLang="en-US" sz="2000" dirty="0" smtClean="0">
                <a:latin typeface="Calibri" panose="020F0502020204030204" pitchFamily="34" charset="0"/>
                <a:cs typeface="Calibri" panose="020F0502020204030204" pitchFamily="34" charset="0"/>
              </a:rPr>
              <a:t>use</a:t>
            </a:r>
            <a:r>
              <a:rPr lang="uk-UA" sz="2000" dirty="0" smtClean="0">
                <a:latin typeface="Calibri" panose="020F0502020204030204" pitchFamily="34" charset="0"/>
                <a:cs typeface="Calibri" panose="020F0502020204030204" pitchFamily="34" charset="0"/>
              </a:rPr>
              <a:t>: </a:t>
            </a:r>
            <a:r>
              <a:rPr lang="uk-UA" sz="2000" b="1" u="sng" dirty="0" smtClean="0">
                <a:latin typeface="Calibri" panose="020F0502020204030204" pitchFamily="34" charset="0"/>
                <a:cs typeface="Calibri" panose="020F0502020204030204" pitchFamily="34" charset="0"/>
              </a:rPr>
              <a:t>3</a:t>
            </a:r>
            <a:r>
              <a:rPr lang="uk-UA" sz="2000" u="sng" dirty="0" smtClean="0">
                <a:latin typeface="Calibri" panose="020F0502020204030204" pitchFamily="34" charset="0"/>
                <a:cs typeface="Calibri" panose="020F0502020204030204" pitchFamily="34" charset="0"/>
              </a:rPr>
              <a:t> </a:t>
            </a:r>
            <a:r>
              <a:rPr lang="uk-UA" sz="2000" u="sng" dirty="0">
                <a:latin typeface="Calibri" panose="020F0502020204030204" pitchFamily="34" charset="0"/>
                <a:cs typeface="Calibri" panose="020F0502020204030204" pitchFamily="34" charset="0"/>
              </a:rPr>
              <a:t>% </a:t>
            </a:r>
            <a:r>
              <a:rPr lang="uk-UA" sz="1900" i="1" dirty="0" smtClean="0">
                <a:latin typeface="Calibri" panose="020F0502020204030204" pitchFamily="34" charset="0"/>
                <a:cs typeface="Calibri" panose="020F0502020204030204" pitchFamily="34" charset="0"/>
              </a:rPr>
              <a:t>(</a:t>
            </a:r>
            <a:r>
              <a:rPr lang="en-US" altLang="en-US" sz="1900" i="1" dirty="0">
                <a:latin typeface="Calibri" panose="020F0502020204030204" pitchFamily="34" charset="0"/>
                <a:cs typeface="Calibri" panose="020F0502020204030204" pitchFamily="34" charset="0"/>
              </a:rPr>
              <a:t>temporary structures</a:t>
            </a:r>
            <a:r>
              <a:rPr lang="uk-UA" sz="1900" i="1" dirty="0" smtClean="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and</a:t>
            </a:r>
            <a:r>
              <a:rPr lang="uk-UA" sz="2000" dirty="0" smtClean="0">
                <a:latin typeface="Calibri" panose="020F0502020204030204" pitchFamily="34" charset="0"/>
                <a:cs typeface="Calibri" panose="020F0502020204030204" pitchFamily="34" charset="0"/>
              </a:rPr>
              <a:t> </a:t>
            </a:r>
            <a:r>
              <a:rPr lang="uk-UA" sz="2000" b="1" u="sng" dirty="0">
                <a:latin typeface="Calibri" panose="020F0502020204030204" pitchFamily="34" charset="0"/>
                <a:cs typeface="Calibri" panose="020F0502020204030204" pitchFamily="34" charset="0"/>
              </a:rPr>
              <a:t>5</a:t>
            </a:r>
            <a:r>
              <a:rPr lang="uk-UA" sz="2000" u="sng" dirty="0">
                <a:latin typeface="Calibri" panose="020F0502020204030204" pitchFamily="34" charset="0"/>
                <a:cs typeface="Calibri" panose="020F0502020204030204" pitchFamily="34" charset="0"/>
              </a:rPr>
              <a:t>% </a:t>
            </a:r>
            <a:r>
              <a:rPr lang="uk-UA" sz="1900" i="1" dirty="0" smtClean="0">
                <a:latin typeface="Calibri" panose="020F0502020204030204" pitchFamily="34" charset="0"/>
                <a:cs typeface="Calibri" panose="020F0502020204030204" pitchFamily="34" charset="0"/>
              </a:rPr>
              <a:t>(</a:t>
            </a:r>
            <a:r>
              <a:rPr lang="en-US" altLang="en-US" sz="1900" i="1" dirty="0">
                <a:latin typeface="Calibri" panose="020F0502020204030204" pitchFamily="34" charset="0"/>
                <a:cs typeface="Calibri" panose="020F0502020204030204" pitchFamily="34" charset="0"/>
              </a:rPr>
              <a:t>porches</a:t>
            </a:r>
            <a:r>
              <a:rPr lang="uk-UA" sz="1900" i="1" dirty="0">
                <a:latin typeface="Calibri" panose="020F0502020204030204" pitchFamily="34" charset="0"/>
                <a:cs typeface="Calibri" panose="020F0502020204030204" pitchFamily="34" charset="0"/>
              </a:rPr>
              <a:t>)</a:t>
            </a:r>
            <a:r>
              <a:rPr lang="uk-UA" sz="1900" i="1" dirty="0" smtClean="0">
                <a:latin typeface="Calibri" panose="020F0502020204030204" pitchFamily="34" charset="0"/>
                <a:cs typeface="Calibri" panose="020F0502020204030204" pitchFamily="34" charset="0"/>
              </a:rPr>
              <a:t>, </a:t>
            </a:r>
            <a:r>
              <a:rPr lang="en-US" altLang="en-US" dirty="0">
                <a:solidFill>
                  <a:srgbClr val="1F1F1F"/>
                </a:solidFill>
                <a:latin typeface="inherit"/>
              </a:rPr>
              <a:t>agricultural land </a:t>
            </a:r>
            <a:r>
              <a:rPr lang="uk-UA" sz="2000" dirty="0" smtClean="0">
                <a:latin typeface="Calibri" panose="020F0502020204030204" pitchFamily="34" charset="0"/>
                <a:cs typeface="Calibri" panose="020F0502020204030204" pitchFamily="34" charset="0"/>
              </a:rPr>
              <a:t>– </a:t>
            </a:r>
            <a:r>
              <a:rPr lang="uk-UA" sz="2000" b="1" u="sng" dirty="0" smtClean="0">
                <a:latin typeface="Calibri" panose="020F0502020204030204" pitchFamily="34" charset="0"/>
                <a:cs typeface="Calibri" panose="020F0502020204030204" pitchFamily="34" charset="0"/>
              </a:rPr>
              <a:t>0,1</a:t>
            </a:r>
            <a:r>
              <a:rPr lang="uk-UA" sz="2000" u="sng" dirty="0" smtClean="0">
                <a:latin typeface="Calibri" panose="020F0502020204030204" pitchFamily="34" charset="0"/>
                <a:cs typeface="Calibri" panose="020F0502020204030204" pitchFamily="34" charset="0"/>
              </a:rPr>
              <a:t> </a:t>
            </a:r>
            <a:r>
              <a:rPr lang="uk-UA" sz="2000" u="sng"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a:t>
            </a:r>
            <a:r>
              <a:rPr lang="uk-UA" sz="1900" i="1" dirty="0" smtClean="0">
                <a:latin typeface="Calibri" panose="020F0502020204030204" pitchFamily="34" charset="0"/>
                <a:cs typeface="Calibri" panose="020F0502020204030204" pitchFamily="34" charset="0"/>
              </a:rPr>
              <a:t>(</a:t>
            </a:r>
            <a:r>
              <a:rPr lang="en-US" altLang="en-US" sz="1900" i="1" dirty="0" err="1">
                <a:latin typeface="Calibri" panose="020F0502020204030204" pitchFamily="34" charset="0"/>
                <a:cs typeface="Calibri" panose="020F0502020204030204" pitchFamily="34" charset="0"/>
              </a:rPr>
              <a:t>Zhovti</a:t>
            </a:r>
            <a:r>
              <a:rPr lang="en-US" altLang="en-US" sz="1900" i="1" dirty="0">
                <a:latin typeface="Calibri" panose="020F0502020204030204" pitchFamily="34" charset="0"/>
                <a:cs typeface="Calibri" panose="020F0502020204030204" pitchFamily="34" charset="0"/>
              </a:rPr>
              <a:t> </a:t>
            </a:r>
            <a:r>
              <a:rPr lang="en-US" altLang="en-US" sz="1900" i="1" dirty="0" err="1">
                <a:latin typeface="Calibri" panose="020F0502020204030204" pitchFamily="34" charset="0"/>
                <a:cs typeface="Calibri" panose="020F0502020204030204" pitchFamily="34" charset="0"/>
              </a:rPr>
              <a:t>Vody</a:t>
            </a:r>
            <a:r>
              <a:rPr lang="uk-UA" sz="1900" i="1" dirty="0" smtClean="0">
                <a:latin typeface="Calibri" panose="020F0502020204030204" pitchFamily="34" charset="0"/>
                <a:cs typeface="Calibri" panose="020F0502020204030204" pitchFamily="34" charset="0"/>
              </a:rPr>
              <a:t>)</a:t>
            </a:r>
            <a:endParaRPr lang="uk-UA" sz="1900" i="1" dirty="0">
              <a:latin typeface="Calibri" panose="020F0502020204030204" pitchFamily="34" charset="0"/>
              <a:cs typeface="Calibri" panose="020F0502020204030204" pitchFamily="34" charset="0"/>
            </a:endParaRPr>
          </a:p>
          <a:p>
            <a:pPr marL="285750" lvl="0" indent="-285750" fontAlgn="base">
              <a:buFont typeface="Wingdings" panose="05000000000000000000" pitchFamily="2" charset="2"/>
              <a:buChar char="q"/>
            </a:pPr>
            <a:r>
              <a:rPr lang="en-US" altLang="en-US" sz="2000" dirty="0" smtClean="0">
                <a:latin typeface="Calibri" panose="020F0502020204030204" pitchFamily="34" charset="0"/>
                <a:cs typeface="Calibri" panose="020F0502020204030204" pitchFamily="34" charset="0"/>
              </a:rPr>
              <a:t>services </a:t>
            </a:r>
            <a:r>
              <a:rPr lang="en-US" altLang="en-US" sz="2000" dirty="0">
                <a:latin typeface="Calibri" panose="020F0502020204030204" pitchFamily="34" charset="0"/>
                <a:cs typeface="Calibri" panose="020F0502020204030204" pitchFamily="34" charset="0"/>
              </a:rPr>
              <a:t>Center for the provision of administrative services </a:t>
            </a:r>
            <a:r>
              <a:rPr lang="uk-UA" sz="2000" dirty="0">
                <a:latin typeface="Calibri" panose="020F0502020204030204" pitchFamily="34" charset="0"/>
                <a:cs typeface="Calibri" panose="020F0502020204030204" pitchFamily="34" charset="0"/>
              </a:rPr>
              <a:t>–</a:t>
            </a:r>
            <a:r>
              <a:rPr lang="en-US" altLang="en-US" sz="2000" dirty="0" err="1">
                <a:latin typeface="Calibri" panose="020F0502020204030204" pitchFamily="34" charset="0"/>
                <a:cs typeface="Calibri" panose="020F0502020204030204" pitchFamily="34" charset="0"/>
              </a:rPr>
              <a:t>Zhovti</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Vody</a:t>
            </a:r>
            <a:r>
              <a:rPr lang="uk-UA" sz="2000" dirty="0">
                <a:latin typeface="Calibri" panose="020F0502020204030204" pitchFamily="34" charset="0"/>
                <a:cs typeface="Calibri" panose="020F0502020204030204" pitchFamily="34" charset="0"/>
              </a:rPr>
              <a:t>  </a:t>
            </a:r>
            <a:r>
              <a:rPr lang="uk-UA" sz="2000" b="1" i="1" dirty="0" smtClean="0">
                <a:latin typeface="Calibri" panose="020F0502020204030204" pitchFamily="34" charset="0"/>
                <a:cs typeface="Calibri" panose="020F0502020204030204" pitchFamily="34" charset="0"/>
              </a:rPr>
              <a:t>(</a:t>
            </a:r>
            <a:r>
              <a:rPr lang="en-US" altLang="en-US" sz="1900" i="1" dirty="0">
                <a:latin typeface="Calibri" panose="020F0502020204030204" pitchFamily="34" charset="0"/>
                <a:cs typeface="Calibri" panose="020F0502020204030204" pitchFamily="34" charset="0"/>
              </a:rPr>
              <a:t>number of services </a:t>
            </a:r>
            <a:r>
              <a:rPr lang="uk-UA" sz="2000" b="1" dirty="0" smtClean="0">
                <a:latin typeface="Calibri" panose="020F0502020204030204" pitchFamily="34" charset="0"/>
                <a:cs typeface="Calibri" panose="020F0502020204030204" pitchFamily="34" charset="0"/>
              </a:rPr>
              <a:t>– </a:t>
            </a:r>
            <a:r>
              <a:rPr lang="uk-UA" sz="2000" b="1" u="sng" dirty="0" smtClean="0">
                <a:latin typeface="Calibri" panose="020F0502020204030204" pitchFamily="34" charset="0"/>
                <a:cs typeface="Calibri" panose="020F0502020204030204" pitchFamily="34" charset="0"/>
              </a:rPr>
              <a:t>336</a:t>
            </a:r>
            <a:r>
              <a:rPr lang="uk-UA" sz="2000" b="1" i="1" u="sng" dirty="0" smtClean="0">
                <a:latin typeface="Calibri" panose="020F0502020204030204" pitchFamily="34" charset="0"/>
                <a:cs typeface="Calibri" panose="020F0502020204030204" pitchFamily="34" charset="0"/>
              </a:rPr>
              <a:t>)</a:t>
            </a:r>
          </a:p>
          <a:p>
            <a:pPr fontAlgn="base"/>
            <a:endParaRPr lang="uk-UA" sz="2000" b="1" i="1" u="sng" dirty="0">
              <a:latin typeface="Calibri" panose="020F0502020204030204" pitchFamily="34" charset="0"/>
              <a:cs typeface="Calibri" panose="020F0502020204030204" pitchFamily="34" charset="0"/>
            </a:endParaRPr>
          </a:p>
        </p:txBody>
      </p:sp>
      <p:sp>
        <p:nvSpPr>
          <p:cNvPr id="5" name="TextBox 4"/>
          <p:cNvSpPr txBox="1"/>
          <p:nvPr/>
        </p:nvSpPr>
        <p:spPr>
          <a:xfrm>
            <a:off x="2195736" y="216802"/>
            <a:ext cx="6408712" cy="754053"/>
          </a:xfrm>
          <a:prstGeom prst="rect">
            <a:avLst/>
          </a:prstGeom>
          <a:noFill/>
        </p:spPr>
        <p:txBody>
          <a:bodyPr wrap="square" rtlCol="0">
            <a:spAutoFit/>
          </a:bodyPr>
          <a:lstStyle/>
          <a:p>
            <a:pPr lvl="0"/>
            <a:r>
              <a:rPr lang="en-US" altLang="en-US" sz="4300" b="1" dirty="0" smtClean="0">
                <a:solidFill>
                  <a:schemeClr val="accent1">
                    <a:lumMod val="75000"/>
                  </a:schemeClr>
                </a:solidFill>
                <a:latin typeface="Cambria" panose="02040503050406030204" pitchFamily="18" charset="0"/>
                <a:ea typeface="Cambria" panose="02040503050406030204" pitchFamily="18" charset="0"/>
              </a:rPr>
              <a:t>Economic indicators</a:t>
            </a:r>
            <a:endParaRPr lang="ru-RU" sz="4300" b="1" dirty="0">
              <a:solidFill>
                <a:schemeClr val="accent1">
                  <a:lumMod val="75000"/>
                </a:schemeClr>
              </a:solidFill>
              <a:latin typeface="Cambria" panose="02040503050406030204" pitchFamily="18" charset="0"/>
              <a:ea typeface="Cambria" panose="02040503050406030204" pitchFamily="18" charset="0"/>
            </a:endParaRPr>
          </a:p>
        </p:txBody>
      </p:sp>
      <p:sp>
        <p:nvSpPr>
          <p:cNvPr id="6" name="Прямоугольник 5"/>
          <p:cNvSpPr/>
          <p:nvPr/>
        </p:nvSpPr>
        <p:spPr>
          <a:xfrm>
            <a:off x="1403648" y="1241179"/>
            <a:ext cx="7344816" cy="1938992"/>
          </a:xfrm>
          <a:prstGeom prst="rect">
            <a:avLst/>
          </a:prstGeom>
        </p:spPr>
        <p:txBody>
          <a:bodyPr wrap="square">
            <a:spAutoFit/>
          </a:bodyPr>
          <a:lstStyle/>
          <a:p>
            <a:pPr marL="285750" indent="-285750" fontAlgn="base">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revenues of the community budget in the amount of UAH </a:t>
            </a:r>
            <a:r>
              <a:rPr lang="uk-UA" sz="2000" b="1" u="sng" dirty="0" smtClean="0">
                <a:latin typeface="Calibri" panose="020F0502020204030204" pitchFamily="34" charset="0"/>
                <a:cs typeface="Calibri" panose="020F0502020204030204" pitchFamily="34" charset="0"/>
              </a:rPr>
              <a:t>320491,5</a:t>
            </a:r>
            <a:r>
              <a:rPr lang="uk-UA"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t</a:t>
            </a:r>
            <a:r>
              <a:rPr lang="en-US" altLang="en-US" sz="2000" dirty="0" smtClean="0">
                <a:latin typeface="Calibri" panose="020F0502020204030204" pitchFamily="34" charset="0"/>
                <a:cs typeface="Calibri" panose="020F0502020204030204" pitchFamily="34" charset="0"/>
              </a:rPr>
              <a:t>housand</a:t>
            </a:r>
            <a:r>
              <a:rPr lang="uk-UA" sz="2000" dirty="0" smtClean="0">
                <a:latin typeface="Calibri" panose="020F0502020204030204" pitchFamily="34" charset="0"/>
                <a:cs typeface="Calibri" panose="020F0502020204030204" pitchFamily="34" charset="0"/>
              </a:rPr>
              <a:t> </a:t>
            </a:r>
            <a:endParaRPr lang="uk-UA" sz="2000" dirty="0">
              <a:latin typeface="Calibri" panose="020F0502020204030204" pitchFamily="34" charset="0"/>
              <a:cs typeface="Calibri" panose="020F0502020204030204" pitchFamily="34" charset="0"/>
            </a:endParaRPr>
          </a:p>
          <a:p>
            <a:pPr marL="285750" indent="-285750" fontAlgn="base">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budget subsidy level </a:t>
            </a:r>
            <a:r>
              <a:rPr lang="uk-UA" sz="2000" dirty="0" smtClean="0">
                <a:latin typeface="Calibri" panose="020F0502020204030204" pitchFamily="34" charset="0"/>
                <a:cs typeface="Calibri" panose="020F0502020204030204" pitchFamily="34" charset="0"/>
              </a:rPr>
              <a:t>:                           </a:t>
            </a:r>
            <a:r>
              <a:rPr lang="uk-UA" sz="2000" b="1" u="sng" dirty="0" smtClean="0">
                <a:latin typeface="Calibri" panose="020F0502020204030204" pitchFamily="34" charset="0"/>
                <a:cs typeface="Calibri" panose="020F0502020204030204" pitchFamily="34" charset="0"/>
              </a:rPr>
              <a:t>0 %</a:t>
            </a:r>
            <a:endParaRPr lang="uk-UA" sz="2000" b="1" dirty="0">
              <a:latin typeface="Calibri" panose="020F0502020204030204" pitchFamily="34" charset="0"/>
              <a:cs typeface="Calibri" panose="020F0502020204030204" pitchFamily="34" charset="0"/>
            </a:endParaRPr>
          </a:p>
          <a:p>
            <a:pPr marL="285750" indent="-285750" fontAlgn="base">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own income per inhabitant </a:t>
            </a:r>
            <a:r>
              <a:rPr lang="uk-UA" sz="2000" dirty="0" smtClean="0">
                <a:latin typeface="Calibri" panose="020F0502020204030204" pitchFamily="34" charset="0"/>
                <a:cs typeface="Calibri" panose="020F0502020204030204" pitchFamily="34" charset="0"/>
              </a:rPr>
              <a:t>:               </a:t>
            </a:r>
            <a:r>
              <a:rPr lang="uk-UA" sz="2000" b="1" u="sng" dirty="0" smtClean="0">
                <a:latin typeface="Calibri" panose="020F0502020204030204" pitchFamily="34" charset="0"/>
                <a:cs typeface="Calibri" panose="020F0502020204030204" pitchFamily="34" charset="0"/>
              </a:rPr>
              <a:t>5356,2 </a:t>
            </a:r>
            <a:r>
              <a:rPr lang="en-US" altLang="en-US" sz="2000" dirty="0">
                <a:latin typeface="Calibri" panose="020F0502020204030204" pitchFamily="34" charset="0"/>
                <a:cs typeface="Calibri" panose="020F0502020204030204" pitchFamily="34" charset="0"/>
              </a:rPr>
              <a:t>UAH</a:t>
            </a:r>
            <a:r>
              <a:rPr lang="uk-UA" sz="2000" b="1" dirty="0" smtClean="0">
                <a:latin typeface="Calibri" panose="020F0502020204030204" pitchFamily="34" charset="0"/>
                <a:cs typeface="Calibri" panose="020F0502020204030204" pitchFamily="34" charset="0"/>
              </a:rPr>
              <a:t> </a:t>
            </a:r>
          </a:p>
          <a:p>
            <a:pPr marL="285750" indent="-285750" fontAlgn="base">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capital expenditures per inhabitant </a:t>
            </a:r>
            <a:r>
              <a:rPr lang="uk-UA" sz="2000" dirty="0" smtClean="0">
                <a:latin typeface="Calibri" panose="020F0502020204030204" pitchFamily="34" charset="0"/>
                <a:cs typeface="Calibri" panose="020F0502020204030204" pitchFamily="34" charset="0"/>
              </a:rPr>
              <a:t>: </a:t>
            </a:r>
            <a:r>
              <a:rPr lang="uk-UA" sz="2000" b="1" u="sng" dirty="0" smtClean="0">
                <a:latin typeface="Calibri" panose="020F0502020204030204" pitchFamily="34" charset="0"/>
                <a:cs typeface="Calibri" panose="020F0502020204030204" pitchFamily="34" charset="0"/>
              </a:rPr>
              <a:t>522,9</a:t>
            </a:r>
            <a:r>
              <a:rPr lang="uk-UA" sz="2000" b="1" dirty="0" smtClean="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UAH</a:t>
            </a:r>
            <a:endParaRPr lang="uk-UA" sz="2000" dirty="0">
              <a:solidFill>
                <a:srgbClr val="FF0000"/>
              </a:solidFill>
              <a:latin typeface="Calibri" panose="020F0502020204030204" pitchFamily="34" charset="0"/>
              <a:cs typeface="Calibri" panose="020F0502020204030204" pitchFamily="34" charset="0"/>
            </a:endParaRPr>
          </a:p>
          <a:p>
            <a:pPr marL="285750" indent="-285750" fontAlgn="base">
              <a:buFont typeface="Wingdings" panose="05000000000000000000" pitchFamily="2" charset="2"/>
              <a:buChar char="q"/>
            </a:pPr>
            <a:r>
              <a:rPr lang="en-US" altLang="en-US" sz="2000" dirty="0">
                <a:latin typeface="Calibri" panose="020F0502020204030204" pitchFamily="34" charset="0"/>
                <a:cs typeface="Calibri" panose="020F0502020204030204" pitchFamily="34" charset="0"/>
              </a:rPr>
              <a:t>average salary </a:t>
            </a:r>
            <a:r>
              <a:rPr lang="uk-UA" sz="2000" dirty="0" smtClean="0">
                <a:latin typeface="Calibri" panose="020F0502020204030204" pitchFamily="34" charset="0"/>
                <a:cs typeface="Calibri" panose="020F0502020204030204" pitchFamily="34" charset="0"/>
              </a:rPr>
              <a:t>:                                      </a:t>
            </a:r>
            <a:r>
              <a:rPr lang="uk-UA" sz="2000" b="1" u="sng" dirty="0" smtClean="0">
                <a:latin typeface="Calibri" panose="020F0502020204030204" pitchFamily="34" charset="0"/>
                <a:cs typeface="Calibri" panose="020F0502020204030204" pitchFamily="34" charset="0"/>
              </a:rPr>
              <a:t>15,6</a:t>
            </a:r>
            <a:r>
              <a:rPr lang="uk-UA" sz="2000" b="1" dirty="0" smtClean="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thousand UAH</a:t>
            </a:r>
            <a:endParaRPr lang="uk-U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859168"/>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18211</TotalTime>
  <Words>2327</Words>
  <Application>Microsoft Office PowerPoint</Application>
  <PresentationFormat>Экран (4:3)</PresentationFormat>
  <Paragraphs>509</Paragraphs>
  <Slides>19</Slides>
  <Notes>2</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19</vt:i4>
      </vt:variant>
    </vt:vector>
  </HeadingPairs>
  <TitlesOfParts>
    <vt:vector size="33" baseType="lpstr">
      <vt:lpstr>Aharoni</vt:lpstr>
      <vt:lpstr>Arial</vt:lpstr>
      <vt:lpstr>Arial Narrow</vt:lpstr>
      <vt:lpstr>Arial Rounded MT Bold</vt:lpstr>
      <vt:lpstr>Bahnschrift Condensed</vt:lpstr>
      <vt:lpstr>Calibri</vt:lpstr>
      <vt:lpstr>Cambria</vt:lpstr>
      <vt:lpstr>Century Gothic</vt:lpstr>
      <vt:lpstr>Courier New</vt:lpstr>
      <vt:lpstr>inherit</vt:lpstr>
      <vt:lpstr>Times New Roman</vt:lpstr>
      <vt:lpstr>Wingdings</vt:lpstr>
      <vt:lpstr>Wingdings 3</vt:lpstr>
      <vt:lpstr>Легкий дым</vt:lpstr>
      <vt:lpstr>Investment profile  Zhovtovodsk city territorial community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Real estate objects :</vt:lpstr>
      <vt:lpstr>Vacant premises of communal enterprises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БОГДАНІВСЬКА ОТГ</dc:title>
  <dc:creator>User</dc:creator>
  <cp:lastModifiedBy>Тетяна Олійник</cp:lastModifiedBy>
  <cp:revision>1106</cp:revision>
  <cp:lastPrinted>2024-10-31T06:21:23Z</cp:lastPrinted>
  <dcterms:created xsi:type="dcterms:W3CDTF">2020-04-16T09:59:56Z</dcterms:created>
  <dcterms:modified xsi:type="dcterms:W3CDTF">2024-10-31T06:26:24Z</dcterms:modified>
</cp:coreProperties>
</file>